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  <p:sldMasterId id="2147483708" r:id="rId3"/>
    <p:sldMasterId id="2147483672" r:id="rId4"/>
    <p:sldMasterId id="2147483684" r:id="rId5"/>
  </p:sldMasterIdLst>
  <p:notesMasterIdLst>
    <p:notesMasterId r:id="rId36"/>
  </p:notesMasterIdLst>
  <p:handoutMasterIdLst>
    <p:handoutMasterId r:id="rId37"/>
  </p:handoutMasterIdLst>
  <p:sldIdLst>
    <p:sldId id="256" r:id="rId6"/>
    <p:sldId id="2076138052" r:id="rId7"/>
    <p:sldId id="775" r:id="rId8"/>
    <p:sldId id="778" r:id="rId9"/>
    <p:sldId id="392" r:id="rId10"/>
    <p:sldId id="2076138060" r:id="rId11"/>
    <p:sldId id="2076138061" r:id="rId12"/>
    <p:sldId id="2076138053" r:id="rId13"/>
    <p:sldId id="2076138054" r:id="rId14"/>
    <p:sldId id="776" r:id="rId15"/>
    <p:sldId id="777" r:id="rId16"/>
    <p:sldId id="272" r:id="rId17"/>
    <p:sldId id="781" r:id="rId18"/>
    <p:sldId id="782" r:id="rId19"/>
    <p:sldId id="784" r:id="rId20"/>
    <p:sldId id="779" r:id="rId21"/>
    <p:sldId id="2076138044" r:id="rId22"/>
    <p:sldId id="2076138047" r:id="rId23"/>
    <p:sldId id="260" r:id="rId24"/>
    <p:sldId id="2076138045" r:id="rId25"/>
    <p:sldId id="2076138046" r:id="rId26"/>
    <p:sldId id="2076138050" r:id="rId27"/>
    <p:sldId id="2076138051" r:id="rId28"/>
    <p:sldId id="2076138056" r:id="rId29"/>
    <p:sldId id="2076138062" r:id="rId30"/>
    <p:sldId id="2076138057" r:id="rId31"/>
    <p:sldId id="2076138058" r:id="rId32"/>
    <p:sldId id="261" r:id="rId33"/>
    <p:sldId id="2076138055" r:id="rId34"/>
    <p:sldId id="263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1926" autoAdjust="0"/>
  </p:normalViewPr>
  <p:slideViewPr>
    <p:cSldViewPr snapToGrid="0">
      <p:cViewPr varScale="1">
        <p:scale>
          <a:sx n="74" d="100"/>
          <a:sy n="74" d="100"/>
        </p:scale>
        <p:origin x="11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C943DA4-2FAD-4842-BB7C-5777ABFE92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7E203C-CC6E-4AF9-B50A-CD35E58B50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8D47E2-4A4D-4A1E-9387-E0F7C6081F60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E5772-CDD8-4064-A54C-EC5CD19FB7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CDF18E-A45C-406F-B498-0E94930E754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2919A5-ED1D-4398-8D70-EBA17CD859E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6681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621AD8-01CB-420D-AFC8-EDBA0B83946B}" type="datetimeFigureOut">
              <a:rPr lang="it-IT" smtClean="0"/>
              <a:t>14/07/2020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66713F-456C-4A29-AD01-FC81B42F733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34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7/14/2020 8:35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43D19E-BFDB-4C92-8EDD-32EDDA8F41D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90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DataFrame</a:t>
            </a:r>
            <a:r>
              <a:rPr lang="en-US" dirty="0"/>
              <a:t> is a new type introduced in </a:t>
            </a:r>
            <a:r>
              <a:rPr lang="en-US" dirty="0" err="1"/>
              <a:t>.Net</a:t>
            </a:r>
            <a:r>
              <a:rPr lang="en-US" dirty="0"/>
              <a:t>. It is similar to </a:t>
            </a:r>
            <a:r>
              <a:rPr lang="en-US" dirty="0" err="1"/>
              <a:t>DataFrame</a:t>
            </a:r>
            <a:r>
              <a:rPr lang="en-US" dirty="0"/>
              <a:t> in Python which is used to manipulate data in notebooks. It's a collection of columns containing data similar to a table and very helpful in analyzing tabular data.</a:t>
            </a:r>
            <a:endParaRPr lang="it-IT" dirty="0"/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66713F-456C-4A29-AD01-FC81B42F733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9961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019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5533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93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62768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2777D80-3793-46C5-9B6B-BF992CAF3CCE}"/>
              </a:ext>
            </a:extLst>
          </p:cNvPr>
          <p:cNvSpPr/>
          <p:nvPr userDrawn="1"/>
        </p:nvSpPr>
        <p:spPr>
          <a:xfrm>
            <a:off x="0" y="6195216"/>
            <a:ext cx="12192000" cy="662783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#AzureDayRome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962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005686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00FB2E-3578-43BA-AEF6-0197412C6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980208-8890-4DBD-9B3E-8993B33551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A5B5B-273F-400C-8E58-9FC249F1C6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428788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#TheAIJourney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382486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it-IT"/>
              <a:t>#TheAIJourney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76" y="727916"/>
            <a:ext cx="11128896" cy="5814413"/>
          </a:xfrm>
          <a:prstGeom prst="rect">
            <a:avLst/>
          </a:prstGeom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0214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8195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3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25600"/>
            <a:ext cx="10972800" cy="470001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609601" y="1044000"/>
            <a:ext cx="10972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609601" y="6245352"/>
            <a:ext cx="109728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99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48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86532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92945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96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52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689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7" r:id="rId6"/>
    <p:sldLayoutId id="2147483728" r:id="rId7"/>
    <p:sldLayoutId id="2147483729" r:id="rId8"/>
    <p:sldLayoutId id="2147483730" r:id="rId9"/>
    <p:sldLayoutId id="214748373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3" r:id="rId4"/>
    <p:sldLayoutId id="2147483705" r:id="rId5"/>
    <p:sldLayoutId id="2147483704" r:id="rId6"/>
    <p:sldLayoutId id="2147483707" r:id="rId7"/>
    <p:sldLayoutId id="2147483706" r:id="rId8"/>
    <p:sldLayoutId id="2147483698" r:id="rId9"/>
    <p:sldLayoutId id="2147483699" r:id="rId10"/>
    <p:sldLayoutId id="2147483732" r:id="rId11"/>
    <p:sldLayoutId id="2147483733" r:id="rId12"/>
    <p:sldLayoutId id="214748373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" TargetMode="External"/><Relationship Id="rId2" Type="http://schemas.openxmlformats.org/officeDocument/2006/relationships/hyperlink" Target="https://mybinder.org/" TargetMode="External"/><Relationship Id="rId1" Type="http://schemas.openxmlformats.org/officeDocument/2006/relationships/slideLayout" Target="../slideLayouts/slideLayout47.xml"/><Relationship Id="rId5" Type="http://schemas.openxmlformats.org/officeDocument/2006/relationships/hyperlink" Target="https://www.kaggle.com/notebooks" TargetMode="External"/><Relationship Id="rId4" Type="http://schemas.openxmlformats.org/officeDocument/2006/relationships/hyperlink" Target="https://colab.research.google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python-visualization.github.io/foliu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ipywidgets.readthedocs.io/en/latest/index.html" TargetMode="Externa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oila.readthedocs.io/en/stable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s://voila-gallery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cgis.com/apps/opsdashboard/index.html#/bda7594740fd40299423467b48e9ecf6" TargetMode="External"/><Relationship Id="rId2" Type="http://schemas.openxmlformats.org/officeDocument/2006/relationships/hyperlink" Target="https://github.com/CSSEGISandData/COVID-19" TargetMode="Externa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hj1/teachingdocs/Jones-on-R0.pdf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linkedin.com/in/antimo-musone/" TargetMode="External"/><Relationship Id="rId1" Type="http://schemas.openxmlformats.org/officeDocument/2006/relationships/slideLayout" Target="../slideLayouts/slideLayout50.xml"/><Relationship Id="rId5" Type="http://schemas.openxmlformats.org/officeDocument/2006/relationships/hyperlink" Target="mailto:antimo.musone@it.ey.com" TargetMode="External"/><Relationship Id="rId4" Type="http://schemas.openxmlformats.org/officeDocument/2006/relationships/hyperlink" Target="https://twitter.com/AntimoMuson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www.linkedin.com/in/antimo-musone/" TargetMode="External"/><Relationship Id="rId1" Type="http://schemas.openxmlformats.org/officeDocument/2006/relationships/slideLayout" Target="../slideLayouts/slideLayout50.xml"/><Relationship Id="rId5" Type="http://schemas.openxmlformats.org/officeDocument/2006/relationships/hyperlink" Target="mailto:antimo.musone@it.ey.com" TargetMode="External"/><Relationship Id="rId4" Type="http://schemas.openxmlformats.org/officeDocument/2006/relationships/hyperlink" Target="https://twitter.com/AntimoMuson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github.com/jupyter/jupyter/wiki/Jupyter-kernels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49A4-F28F-4E23-BBF8-08368E01B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Try</a:t>
            </a:r>
            <a:r>
              <a:rPr lang="it-IT" dirty="0"/>
              <a:t> </a:t>
            </a:r>
            <a:r>
              <a:rPr lang="it-IT" dirty="0" err="1"/>
              <a:t>Jupyter</a:t>
            </a:r>
            <a:r>
              <a:rPr lang="it-IT" dirty="0"/>
              <a:t> for Free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16933B-345C-493A-BF00-6D212982676A}"/>
              </a:ext>
            </a:extLst>
          </p:cNvPr>
          <p:cNvSpPr/>
          <p:nvPr/>
        </p:nvSpPr>
        <p:spPr>
          <a:xfrm>
            <a:off x="1619794" y="1866743"/>
            <a:ext cx="91784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dirty="0">
                <a:hlinkClick r:id="rId2"/>
              </a:rPr>
              <a:t>https://mybinder.org/</a:t>
            </a:r>
            <a:endParaRPr lang="it-IT" sz="3200" dirty="0"/>
          </a:p>
          <a:p>
            <a:endParaRPr lang="it-IT" sz="3200" dirty="0"/>
          </a:p>
          <a:p>
            <a:r>
              <a:rPr lang="it-IT" sz="3200" dirty="0">
                <a:hlinkClick r:id="rId3"/>
              </a:rPr>
              <a:t>https://notebooks.azure.com/</a:t>
            </a:r>
            <a:endParaRPr lang="it-IT" sz="3200" dirty="0"/>
          </a:p>
          <a:p>
            <a:endParaRPr lang="it-IT" sz="3200" dirty="0"/>
          </a:p>
          <a:p>
            <a:r>
              <a:rPr lang="it-IT" sz="3200" dirty="0">
                <a:hlinkClick r:id="rId4"/>
              </a:rPr>
              <a:t>https://colab.research.google.com/</a:t>
            </a:r>
            <a:endParaRPr lang="it-IT" sz="3200" dirty="0"/>
          </a:p>
          <a:p>
            <a:endParaRPr lang="it-IT" sz="3200" dirty="0"/>
          </a:p>
          <a:p>
            <a:r>
              <a:rPr lang="it-IT" sz="3200" dirty="0">
                <a:hlinkClick r:id="rId5"/>
              </a:rPr>
              <a:t>https://www.kaggle.com/notebooks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24481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4E9A8F7B-7616-42C4-95AC-1C3A41EFE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8393" y="0"/>
            <a:ext cx="13528786" cy="9303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9371E2-FA8F-4442-9562-AD9A8FD7AAED}"/>
              </a:ext>
            </a:extLst>
          </p:cNvPr>
          <p:cNvSpPr/>
          <p:nvPr/>
        </p:nvSpPr>
        <p:spPr>
          <a:xfrm>
            <a:off x="-406400" y="5143500"/>
            <a:ext cx="5260543" cy="15690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798" b="1" dirty="0">
                <a:solidFill>
                  <a:srgbClr val="FEF000"/>
                </a:solidFill>
              </a:rPr>
              <a:t>Data Science</a:t>
            </a:r>
          </a:p>
          <a:p>
            <a:r>
              <a:rPr lang="it-IT" sz="4798" b="1" dirty="0" err="1">
                <a:solidFill>
                  <a:srgbClr val="FEF000"/>
                </a:solidFill>
              </a:rPr>
              <a:t>Experimentation</a:t>
            </a:r>
            <a:r>
              <a:rPr lang="it-IT" sz="4798" b="1" dirty="0">
                <a:solidFill>
                  <a:srgbClr val="FEF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1835919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947" y="1117214"/>
            <a:ext cx="5995669" cy="51214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35245B-06A6-4169-9B89-82270F89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Heatmap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6947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3FB7C-3C1B-4279-AB3A-01163E2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Folium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B23AA-BC93-4BBA-9961-907E28AF721D}"/>
              </a:ext>
            </a:extLst>
          </p:cNvPr>
          <p:cNvSpPr/>
          <p:nvPr/>
        </p:nvSpPr>
        <p:spPr>
          <a:xfrm>
            <a:off x="609601" y="1233041"/>
            <a:ext cx="105744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To create a base map, simply pass your starting coordinates to Folium:</a:t>
            </a: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19979-3432-491A-871F-370770EE0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40" y="1771989"/>
            <a:ext cx="5038784" cy="4038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4D5504-77D8-494B-8483-4A28C5412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1891"/>
            <a:ext cx="5038784" cy="39686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184047-F504-45C1-BF99-B0192F903D9E}"/>
              </a:ext>
            </a:extLst>
          </p:cNvPr>
          <p:cNvSpPr/>
          <p:nvPr/>
        </p:nvSpPr>
        <p:spPr>
          <a:xfrm>
            <a:off x="733140" y="5816035"/>
            <a:ext cx="61191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https://python-visualization.github.io/folium/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58093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E463-01BD-40CA-9D35-A70807D67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ipywidgets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A18280-5EC1-4987-A071-76412F3DBD70}"/>
              </a:ext>
            </a:extLst>
          </p:cNvPr>
          <p:cNvSpPr/>
          <p:nvPr/>
        </p:nvSpPr>
        <p:spPr>
          <a:xfrm>
            <a:off x="609601" y="1152078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Widgets are eventful python objects that have a representation in the browser, often as a control like a slider, textbox, etc.</a:t>
            </a: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9B785-4386-4EE7-AC62-D3E3CE4F7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26" y="2140192"/>
            <a:ext cx="8682278" cy="552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76258E-4E72-4B1A-B863-E0A671C7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28" y="2819456"/>
            <a:ext cx="8301476" cy="837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80225-1BC9-4842-9EDA-08294A0C8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27" y="3784322"/>
            <a:ext cx="8491877" cy="1951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0C7323-0D76-4BA7-9BD5-14C58B5CAFF4}"/>
              </a:ext>
            </a:extLst>
          </p:cNvPr>
          <p:cNvSpPr/>
          <p:nvPr/>
        </p:nvSpPr>
        <p:spPr>
          <a:xfrm>
            <a:off x="609601" y="5848549"/>
            <a:ext cx="7368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https://ipywidgets.readthedocs.io/en/latest/index.html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282697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FFCA5-04D7-4EB6-9129-6421A878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Voila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3CB27B-AD84-4D2F-A2E7-09B88678288E}"/>
              </a:ext>
            </a:extLst>
          </p:cNvPr>
          <p:cNvSpPr/>
          <p:nvPr/>
        </p:nvSpPr>
        <p:spPr>
          <a:xfrm>
            <a:off x="609601" y="927968"/>
            <a:ext cx="10972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/>
              <a:t>Voilà turns </a:t>
            </a:r>
            <a:r>
              <a:rPr lang="en-US" sz="2000" dirty="0" err="1"/>
              <a:t>Jupyter</a:t>
            </a:r>
            <a:r>
              <a:rPr lang="en-US" sz="2000" dirty="0"/>
              <a:t> notebooks into standalone web applications. Unlike the usual HTML-converted notebooks, each user connecting to the Voilà tornado application gets a dedicated </a:t>
            </a:r>
            <a:r>
              <a:rPr lang="en-US" sz="2000" dirty="0" err="1"/>
              <a:t>Jupyter</a:t>
            </a:r>
            <a:r>
              <a:rPr lang="en-US" sz="2000" dirty="0"/>
              <a:t> kernel which can execute the callbacks to changes in </a:t>
            </a:r>
            <a:r>
              <a:rPr lang="en-US" sz="2000" dirty="0" err="1"/>
              <a:t>Jupyter</a:t>
            </a:r>
            <a:r>
              <a:rPr lang="en-US" sz="2000" dirty="0"/>
              <a:t> interactive widgets.</a:t>
            </a:r>
            <a:endParaRPr lang="it-IT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12F04-3D26-4DFE-AC5E-5B2891A7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875373"/>
            <a:ext cx="8882199" cy="552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2BCD9F-299D-4D05-A5B8-6FFA1E31FA36}"/>
              </a:ext>
            </a:extLst>
          </p:cNvPr>
          <p:cNvSpPr/>
          <p:nvPr/>
        </p:nvSpPr>
        <p:spPr>
          <a:xfrm>
            <a:off x="609601" y="5574354"/>
            <a:ext cx="5086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hlinkClick r:id="rId3"/>
              </a:rPr>
              <a:t>https://voila.readthedocs.io/en/stable/</a:t>
            </a:r>
            <a:endParaRPr lang="it-IT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D3DDD-8FA4-417D-9C5E-2CE04F45BACF}"/>
              </a:ext>
            </a:extLst>
          </p:cNvPr>
          <p:cNvSpPr/>
          <p:nvPr/>
        </p:nvSpPr>
        <p:spPr>
          <a:xfrm>
            <a:off x="6496393" y="5574353"/>
            <a:ext cx="3250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400" dirty="0">
                <a:hlinkClick r:id="rId4"/>
              </a:rPr>
              <a:t>https://voila-gallery.org/</a:t>
            </a:r>
            <a:endParaRPr lang="it-IT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301CA-3E20-4F79-B7BE-01311E3BD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3706546"/>
            <a:ext cx="8501397" cy="6568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5EC76D-44EA-4EF8-B969-2CE3AD7C71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198" y="2393786"/>
            <a:ext cx="5655805" cy="20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25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34619-4E95-4D2A-8583-C46D1C920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Dataset COVID 19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F6D66-CA8C-40B8-BE78-7623DE144EC2}"/>
              </a:ext>
            </a:extLst>
          </p:cNvPr>
          <p:cNvSpPr/>
          <p:nvPr/>
        </p:nvSpPr>
        <p:spPr>
          <a:xfrm>
            <a:off x="859931" y="2470682"/>
            <a:ext cx="5093614" cy="369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764" dirty="0">
                <a:hlinkClick r:id="rId2"/>
              </a:rPr>
              <a:t>https://github.com/CSSEGISandData/COVID-19</a:t>
            </a:r>
            <a:endParaRPr lang="it-IT" sz="1764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14C78E-3C2D-44F7-AAF9-A1FCD2BD6A88}"/>
              </a:ext>
            </a:extLst>
          </p:cNvPr>
          <p:cNvSpPr/>
          <p:nvPr/>
        </p:nvSpPr>
        <p:spPr>
          <a:xfrm>
            <a:off x="661182" y="1060604"/>
            <a:ext cx="11255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Data repository is </a:t>
            </a:r>
            <a:r>
              <a:rPr lang="it-IT" sz="2000" dirty="0" err="1"/>
              <a:t>Novel</a:t>
            </a:r>
            <a:r>
              <a:rPr lang="it-IT" sz="2000" dirty="0"/>
              <a:t> Coronavirus (COVID-19)</a:t>
            </a:r>
            <a:r>
              <a:rPr lang="en-US" sz="2000" dirty="0"/>
              <a:t> operated by the </a:t>
            </a:r>
            <a:r>
              <a:rPr lang="en-US" sz="2000" b="1" dirty="0"/>
              <a:t>Johns Hopkins University </a:t>
            </a:r>
            <a:r>
              <a:rPr lang="en-US" sz="2000" dirty="0"/>
              <a:t>Center for Systems Science and Engineering, open and available on </a:t>
            </a:r>
            <a:r>
              <a:rPr lang="en-US" sz="2000" dirty="0" err="1"/>
              <a:t>Github</a:t>
            </a:r>
            <a:r>
              <a:rPr lang="en-US" sz="2000" dirty="0"/>
              <a:t>.</a:t>
            </a:r>
            <a:endParaRPr lang="it-IT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89F4C-E265-4F67-80E7-8FA1F69F0B26}"/>
              </a:ext>
            </a:extLst>
          </p:cNvPr>
          <p:cNvSpPr/>
          <p:nvPr/>
        </p:nvSpPr>
        <p:spPr>
          <a:xfrm>
            <a:off x="6572710" y="4975200"/>
            <a:ext cx="5270807" cy="645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764" dirty="0">
                <a:hlinkClick r:id="rId3"/>
              </a:rPr>
              <a:t>https://www.arcgis.com/apps/opsdashboard/index.html#/bda7594740fd40299423467b48e9ecf6</a:t>
            </a:r>
            <a:endParaRPr lang="it-IT" sz="1764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96BFD-CDF1-44AF-8479-197A8FA09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56" y="1758960"/>
            <a:ext cx="5776148" cy="2063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DD5EA2-2846-4672-94F0-99BA47F09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1" y="3824592"/>
            <a:ext cx="5620936" cy="25816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41BE1D-5800-49DB-B078-8C3729906CBB}"/>
              </a:ext>
            </a:extLst>
          </p:cNvPr>
          <p:cNvSpPr/>
          <p:nvPr/>
        </p:nvSpPr>
        <p:spPr>
          <a:xfrm>
            <a:off x="6874205" y="4511695"/>
            <a:ext cx="473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/>
              <a:t>Sample Dashboard </a:t>
            </a:r>
            <a:r>
              <a:rPr lang="it-IT" sz="1800" dirty="0" err="1"/>
              <a:t>based</a:t>
            </a:r>
            <a:r>
              <a:rPr lang="it-IT" sz="1800" dirty="0"/>
              <a:t> on Data repository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1919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1D42-199D-442C-B6D4-BE237191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Metrics to Manage COVID-19</a:t>
            </a: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125AB1-8513-493A-B3BF-A130331FF078}"/>
              </a:ext>
            </a:extLst>
          </p:cNvPr>
          <p:cNvSpPr/>
          <p:nvPr/>
        </p:nvSpPr>
        <p:spPr>
          <a:xfrm>
            <a:off x="499363" y="1205936"/>
            <a:ext cx="6096000" cy="8563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Rt</a:t>
            </a:r>
            <a:r>
              <a:rPr lang="en-US" sz="2400" dirty="0">
                <a:solidFill>
                  <a:srgbClr val="000000"/>
                </a:solidFill>
              </a:rPr>
              <a:t>: the effective reproduction number</a:t>
            </a:r>
          </a:p>
          <a:p>
            <a:endParaRPr lang="it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68938D-B6AA-4390-B772-961F367FDC5B}"/>
              </a:ext>
            </a:extLst>
          </p:cNvPr>
          <p:cNvSpPr/>
          <p:nvPr/>
        </p:nvSpPr>
        <p:spPr>
          <a:xfrm>
            <a:off x="625003" y="3233182"/>
            <a:ext cx="3758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 err="1"/>
              <a:t>Bettencourt</a:t>
            </a:r>
            <a:r>
              <a:rPr lang="it-IT" sz="2000" dirty="0"/>
              <a:t> &amp; </a:t>
            </a:r>
            <a:r>
              <a:rPr lang="it-IT" sz="2000" b="1" dirty="0" err="1"/>
              <a:t>Ribeiro's</a:t>
            </a:r>
            <a:r>
              <a:rPr lang="it-IT" sz="2000" b="1" dirty="0"/>
              <a:t> </a:t>
            </a:r>
            <a:r>
              <a:rPr lang="it-IT" sz="2000" b="1" dirty="0" err="1"/>
              <a:t>Approach</a:t>
            </a:r>
            <a:endParaRPr lang="it-IT" sz="20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7F12A0-C83D-426A-B7D8-615B303F8138}"/>
              </a:ext>
            </a:extLst>
          </p:cNvPr>
          <p:cNvSpPr/>
          <p:nvPr/>
        </p:nvSpPr>
        <p:spPr>
          <a:xfrm>
            <a:off x="672062" y="4012128"/>
            <a:ext cx="27006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This is </a:t>
            </a:r>
            <a:r>
              <a:rPr lang="en-US" sz="2000" b="1" dirty="0">
                <a:solidFill>
                  <a:srgbClr val="000000"/>
                </a:solidFill>
              </a:rPr>
              <a:t>Bayes' Theorem</a:t>
            </a:r>
            <a:r>
              <a:rPr lang="en-US" sz="2000" dirty="0">
                <a:solidFill>
                  <a:srgbClr val="000000"/>
                </a:solidFill>
              </a:rPr>
              <a:t> :</a:t>
            </a:r>
            <a:endParaRPr lang="it-IT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7546A-880B-423B-A3C8-D11699490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63" y="4308518"/>
            <a:ext cx="2857500" cy="838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E72D12D-C873-4B8E-9A16-17210EFE9A87}"/>
              </a:ext>
            </a:extLst>
          </p:cNvPr>
          <p:cNvSpPr/>
          <p:nvPr/>
        </p:nvSpPr>
        <p:spPr>
          <a:xfrm>
            <a:off x="588263" y="1823548"/>
            <a:ext cx="112862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>
                <a:solidFill>
                  <a:srgbClr val="000000"/>
                </a:solidFill>
              </a:rPr>
              <a:t>R0</a:t>
            </a:r>
            <a:r>
              <a:rPr lang="en-US" dirty="0">
                <a:solidFill>
                  <a:srgbClr val="000000"/>
                </a:solidFill>
              </a:rPr>
              <a:t> is the </a:t>
            </a:r>
            <a:r>
              <a:rPr lang="en-US" u="sng" dirty="0">
                <a:solidFill>
                  <a:srgbClr val="CD2653"/>
                </a:solidFill>
                <a:hlinkClick r:id="rId3"/>
              </a:rPr>
              <a:t>basic reproduction number</a:t>
            </a:r>
            <a:r>
              <a:rPr lang="en-US" dirty="0">
                <a:solidFill>
                  <a:srgbClr val="000000"/>
                </a:solidFill>
              </a:rPr>
              <a:t> of an epidemic. It’s defined as the number of secondary infections produced by a single infection. If </a:t>
            </a:r>
            <a:r>
              <a:rPr lang="en-US" i="1" dirty="0">
                <a:solidFill>
                  <a:srgbClr val="000000"/>
                </a:solidFill>
              </a:rPr>
              <a:t>R0</a:t>
            </a:r>
            <a:r>
              <a:rPr lang="en-US" dirty="0">
                <a:solidFill>
                  <a:srgbClr val="000000"/>
                </a:solidFill>
              </a:rPr>
              <a:t> is greater than one, the epidemic spreads quickly, If </a:t>
            </a:r>
            <a:r>
              <a:rPr lang="en-US" i="1" dirty="0">
                <a:solidFill>
                  <a:srgbClr val="000000"/>
                </a:solidFill>
              </a:rPr>
              <a:t>R0</a:t>
            </a:r>
            <a:r>
              <a:rPr lang="en-US" dirty="0">
                <a:solidFill>
                  <a:srgbClr val="000000"/>
                </a:solidFill>
              </a:rPr>
              <a:t> is less than one, epidemic don’t spreads and disappears before everyone becomes infected.  While R0 is a useful measure but it’s static so because the Epidemy changes so rapidly the only true way to combat COVID19 is to understand and manage by Rt.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E2BE3-9E0F-484C-9907-2D1948B846A6}"/>
              </a:ext>
            </a:extLst>
          </p:cNvPr>
          <p:cNvSpPr/>
          <p:nvPr/>
        </p:nvSpPr>
        <p:spPr>
          <a:xfrm>
            <a:off x="4596796" y="3164696"/>
            <a:ext cx="72777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Described in the paper, “Real Time Bayesian Estimation of the Epidemic Potential of Emerging Infectious Diseases.”</a:t>
            </a:r>
            <a:endParaRPr lang="it-IT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F63432-CFC8-4CDD-8715-44F30A120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702" y="3944572"/>
            <a:ext cx="3895436" cy="2530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182FAB-A810-4893-99BB-071D85531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238" y="3855667"/>
            <a:ext cx="3776494" cy="23419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38321F-6BD8-41CF-AFA2-7C97B068B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108" y="5449934"/>
            <a:ext cx="2028825" cy="752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58EE506-7D4E-4540-8EF5-9305F66FD81F}"/>
              </a:ext>
            </a:extLst>
          </p:cNvPr>
          <p:cNvSpPr/>
          <p:nvPr/>
        </p:nvSpPr>
        <p:spPr>
          <a:xfrm>
            <a:off x="672062" y="5166517"/>
            <a:ext cx="30198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 </a:t>
            </a:r>
            <a:r>
              <a:rPr lang="it-IT" sz="2000" b="1" dirty="0"/>
              <a:t>Poisson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53642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F0A9-8E68-460E-9AF5-A241A41D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0874" y="131170"/>
            <a:ext cx="11018520" cy="553998"/>
          </a:xfrm>
        </p:spPr>
        <p:txBody>
          <a:bodyPr/>
          <a:lstStyle/>
          <a:p>
            <a:r>
              <a:rPr lang="it-IT" dirty="0">
                <a:latin typeface="+mn-lt"/>
              </a:rPr>
              <a:t>https://bit.ly/build2020-covid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CADC1-E09B-4D8D-A8BB-A36AB7B6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9"/>
          <a:stretch/>
        </p:blipFill>
        <p:spPr>
          <a:xfrm>
            <a:off x="0" y="939800"/>
            <a:ext cx="12192000" cy="617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8305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– DASHBOARD COVID</a:t>
            </a:r>
          </a:p>
        </p:txBody>
      </p:sp>
    </p:spTree>
    <p:extLst>
      <p:ext uri="{BB962C8B-B14F-4D97-AF65-F5344CB8AC3E}">
        <p14:creationId xmlns:p14="http://schemas.microsoft.com/office/powerpoint/2010/main" val="3417245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CF9D1-BE49-49BF-912E-BD7720487338}"/>
              </a:ext>
            </a:extLst>
          </p:cNvPr>
          <p:cNvSpPr/>
          <p:nvPr/>
        </p:nvSpPr>
        <p:spPr>
          <a:xfrm>
            <a:off x="3597012" y="4157920"/>
            <a:ext cx="38061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https://www.linkedin.com/in/antimo-musone/</a:t>
            </a:r>
            <a:endParaRPr lang="it-IT" sz="1400" dirty="0"/>
          </a:p>
        </p:txBody>
      </p:sp>
      <p:pic>
        <p:nvPicPr>
          <p:cNvPr id="5" name="Picture 2" descr="Modifica foto">
            <a:extLst>
              <a:ext uri="{FF2B5EF4-FFF2-40B4-BE49-F238E27FC236}">
                <a16:creationId xmlns:a16="http://schemas.microsoft.com/office/drawing/2014/main" id="{05B94C8D-05B2-44DA-8BC9-3BE0DD76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781" y="1782272"/>
            <a:ext cx="2041458" cy="204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2ECAC-5DC4-4E9E-B8EF-1FCAD5F8A344}"/>
              </a:ext>
            </a:extLst>
          </p:cNvPr>
          <p:cNvSpPr/>
          <p:nvPr/>
        </p:nvSpPr>
        <p:spPr>
          <a:xfrm>
            <a:off x="5832496" y="1281367"/>
            <a:ext cx="6099175" cy="25423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Clr>
                <a:srgbClr val="0B78BD"/>
              </a:buClr>
            </a:pPr>
            <a:endParaRPr lang="en-US" dirty="0"/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Senior Manager &amp; Digital Innovator of </a:t>
            </a:r>
            <a:r>
              <a:rPr lang="en-US" b="1" dirty="0"/>
              <a:t>EY Italy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Co-Founder of </a:t>
            </a:r>
            <a:r>
              <a:rPr lang="en-US" b="1" dirty="0" err="1"/>
              <a:t>ItaliaDotNet</a:t>
            </a:r>
            <a:r>
              <a:rPr lang="en-US" dirty="0"/>
              <a:t> Community 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Microsoft </a:t>
            </a:r>
            <a:r>
              <a:rPr lang="en-US" b="1" dirty="0"/>
              <a:t>MVP</a:t>
            </a:r>
            <a:r>
              <a:rPr lang="en-US" dirty="0"/>
              <a:t> AI 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Intel</a:t>
            </a:r>
            <a:r>
              <a:rPr lang="en-US" dirty="0"/>
              <a:t> </a:t>
            </a:r>
            <a:r>
              <a:rPr lang="en-US" b="1" dirty="0"/>
              <a:t>Innovator</a:t>
            </a:r>
            <a:r>
              <a:rPr lang="en-US" dirty="0"/>
              <a:t> Program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Co-Founder of </a:t>
            </a:r>
            <a:r>
              <a:rPr lang="en-US" b="1" dirty="0"/>
              <a:t>Fifth </a:t>
            </a:r>
            <a:r>
              <a:rPr lang="en-US" b="1" dirty="0" err="1"/>
              <a:t>Ingenium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8CED6-C9D2-4D34-A5D0-07DB7092A3A3}"/>
              </a:ext>
            </a:extLst>
          </p:cNvPr>
          <p:cNvSpPr/>
          <p:nvPr/>
        </p:nvSpPr>
        <p:spPr>
          <a:xfrm>
            <a:off x="3597012" y="4523787"/>
            <a:ext cx="2939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https://twitter.com/AntimoMusone</a:t>
            </a:r>
            <a:endParaRPr lang="it-IT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55DAA-F0F3-4148-822A-40DCFF827AB9}"/>
              </a:ext>
            </a:extLst>
          </p:cNvPr>
          <p:cNvSpPr/>
          <p:nvPr/>
        </p:nvSpPr>
        <p:spPr>
          <a:xfrm>
            <a:off x="1586323" y="4322246"/>
            <a:ext cx="1651414" cy="658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/>
              <a:t>Contacts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CB57B-CC30-4AFF-9CED-87FDE1868E80}"/>
              </a:ext>
            </a:extLst>
          </p:cNvPr>
          <p:cNvSpPr/>
          <p:nvPr/>
        </p:nvSpPr>
        <p:spPr>
          <a:xfrm>
            <a:off x="3597012" y="4889654"/>
            <a:ext cx="4470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antimo.musone@hotmail.com/antimo.musone@it.ey.com</a:t>
            </a:r>
            <a:endParaRPr lang="it-IT" sz="1400" dirty="0"/>
          </a:p>
          <a:p>
            <a:endParaRPr lang="it-IT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983198-447C-41CF-9E81-653A813B0E14}"/>
              </a:ext>
            </a:extLst>
          </p:cNvPr>
          <p:cNvSpPr/>
          <p:nvPr/>
        </p:nvSpPr>
        <p:spPr>
          <a:xfrm>
            <a:off x="1586323" y="2223355"/>
            <a:ext cx="1874231" cy="6583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510673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7F873-5E8A-40AC-87AA-B2B79A5F3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2" y="359021"/>
            <a:ext cx="5297808" cy="3903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D124BA-CF44-4FF0-9EBD-87138C1DD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711" y="359021"/>
            <a:ext cx="5393799" cy="39289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A75B6-5AE3-4EAB-9E82-299BFC425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711" y="4262669"/>
            <a:ext cx="5175438" cy="2379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54C11-9FFC-4015-A5DF-715235E2D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2" y="4038327"/>
            <a:ext cx="4957080" cy="281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89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397AE-2234-476A-B119-9D86F1E0C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584" r="34897" b="5583"/>
          <a:stretch/>
        </p:blipFill>
        <p:spPr>
          <a:xfrm>
            <a:off x="1504950" y="1295400"/>
            <a:ext cx="9182100" cy="5562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5DDE21-7F10-478E-8849-E2AD9005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Contagion</a:t>
            </a:r>
            <a:r>
              <a:rPr lang="it-IT" dirty="0"/>
              <a:t> Trend- Italy</a:t>
            </a:r>
          </a:p>
        </p:txBody>
      </p:sp>
    </p:spTree>
    <p:extLst>
      <p:ext uri="{BB962C8B-B14F-4D97-AF65-F5344CB8AC3E}">
        <p14:creationId xmlns:p14="http://schemas.microsoft.com/office/powerpoint/2010/main" val="2562871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5DDE21-7F10-478E-8849-E2AD9005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Probability Trend of </a:t>
            </a:r>
            <a:r>
              <a:rPr lang="en-US" i="1" dirty="0"/>
              <a:t>Rt</a:t>
            </a:r>
            <a:r>
              <a:rPr lang="en-US" dirty="0"/>
              <a:t> value </a:t>
            </a:r>
            <a:r>
              <a:rPr lang="it-IT" dirty="0"/>
              <a:t>– 7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D55F55-E344-4D75-99DC-06450487A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24" r="30547"/>
          <a:stretch/>
        </p:blipFill>
        <p:spPr>
          <a:xfrm>
            <a:off x="1986003" y="1423396"/>
            <a:ext cx="7896794" cy="49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2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F5DDE21-7F10-478E-8849-E2AD9005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 dirty="0" err="1"/>
              <a:t>Rt</a:t>
            </a:r>
            <a:r>
              <a:rPr lang="it-IT" dirty="0"/>
              <a:t> Trend with </a:t>
            </a:r>
            <a:r>
              <a:rPr lang="it-IT" dirty="0" err="1"/>
              <a:t>Highest-Density-Interval</a:t>
            </a:r>
            <a:r>
              <a:rPr lang="it-IT" dirty="0"/>
              <a:t> – 19 </a:t>
            </a:r>
            <a:r>
              <a:rPr lang="it-IT" dirty="0" err="1"/>
              <a:t>May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AE3A0-3738-4716-99A2-B2D602596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44" r="2090"/>
          <a:stretch/>
        </p:blipFill>
        <p:spPr>
          <a:xfrm>
            <a:off x="1796490" y="1079500"/>
            <a:ext cx="8795310" cy="4978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1B8D98-F1E2-48E4-9E3A-DFCFAAEDD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635" y="1552574"/>
            <a:ext cx="3079750" cy="2402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8628E6-2EB3-423F-A9DF-87B4C7F13B9E}"/>
              </a:ext>
            </a:extLst>
          </p:cNvPr>
          <p:cNvSpPr/>
          <p:nvPr/>
        </p:nvSpPr>
        <p:spPr>
          <a:xfrm>
            <a:off x="9720569" y="1913253"/>
            <a:ext cx="420308" cy="36394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b="1" dirty="0" err="1"/>
              <a:t>Rt</a:t>
            </a:r>
            <a:endParaRPr lang="it-IT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30185-79EB-4517-B80C-5124B7A9930D}"/>
              </a:ext>
            </a:extLst>
          </p:cNvPr>
          <p:cNvSpPr/>
          <p:nvPr/>
        </p:nvSpPr>
        <p:spPr>
          <a:xfrm>
            <a:off x="10039277" y="1756825"/>
            <a:ext cx="1560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Highest-Density-Interval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4211805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E9C8176-7F83-4DFF-9FE5-EA2A5C135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-1"/>
          <a:stretch/>
        </p:blipFill>
        <p:spPr bwMode="auto">
          <a:xfrm>
            <a:off x="1473123" y="1644354"/>
            <a:ext cx="7790247" cy="414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0C2F16-5A07-4B67-ABFD-AD6E90F41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67" y="1756825"/>
            <a:ext cx="3154619" cy="21621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F5DDE21-7F10-478E-8849-E2AD9005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 dirty="0" err="1"/>
              <a:t>Rt</a:t>
            </a:r>
            <a:r>
              <a:rPr lang="it-IT" dirty="0"/>
              <a:t> Trend with </a:t>
            </a:r>
            <a:r>
              <a:rPr lang="it-IT" dirty="0" err="1"/>
              <a:t>Highest-Density-Interval</a:t>
            </a:r>
            <a:r>
              <a:rPr lang="it-IT" dirty="0"/>
              <a:t> – 11 </a:t>
            </a:r>
            <a:r>
              <a:rPr lang="it-IT" dirty="0" err="1"/>
              <a:t>June</a:t>
            </a:r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8628E6-2EB3-423F-A9DF-87B4C7F13B9E}"/>
              </a:ext>
            </a:extLst>
          </p:cNvPr>
          <p:cNvSpPr/>
          <p:nvPr/>
        </p:nvSpPr>
        <p:spPr>
          <a:xfrm>
            <a:off x="9720569" y="1913253"/>
            <a:ext cx="420308" cy="36394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-IT" b="1" dirty="0" err="1"/>
              <a:t>Rt</a:t>
            </a:r>
            <a:endParaRPr lang="it-IT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30185-79EB-4517-B80C-5124B7A9930D}"/>
              </a:ext>
            </a:extLst>
          </p:cNvPr>
          <p:cNvSpPr/>
          <p:nvPr/>
        </p:nvSpPr>
        <p:spPr>
          <a:xfrm>
            <a:off x="10061049" y="1972115"/>
            <a:ext cx="15600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000" dirty="0" err="1"/>
              <a:t>Highest-Density-Interval</a:t>
            </a:r>
            <a:endParaRPr lang="it-IT" sz="1100" dirty="0"/>
          </a:p>
        </p:txBody>
      </p:sp>
    </p:spTree>
    <p:extLst>
      <p:ext uri="{BB962C8B-B14F-4D97-AF65-F5344CB8AC3E}">
        <p14:creationId xmlns:p14="http://schemas.microsoft.com/office/powerpoint/2010/main" val="215590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E9FD-2F6D-46A7-97E8-0A8265B85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i="1" dirty="0"/>
              <a:t>Rt</a:t>
            </a:r>
            <a:r>
              <a:rPr lang="it-IT" dirty="0"/>
              <a:t> Trend with Highest-Density-Interval – 14 July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5B28B4-4FC7-4C62-914E-FE35BAB8A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32" y="1891412"/>
            <a:ext cx="7610938" cy="41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22344C-C1A5-4D65-A59A-0EE8B9C64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870" y="1633835"/>
            <a:ext cx="24288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53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– .NET Nootebook &amp; ML.Net</a:t>
            </a:r>
          </a:p>
        </p:txBody>
      </p:sp>
    </p:spTree>
    <p:extLst>
      <p:ext uri="{BB962C8B-B14F-4D97-AF65-F5344CB8AC3E}">
        <p14:creationId xmlns:p14="http://schemas.microsoft.com/office/powerpoint/2010/main" val="38745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28D083-8552-494E-BD4D-C2ADB0E5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4740063" cy="662782"/>
          </a:xfrm>
        </p:spPr>
        <p:txBody>
          <a:bodyPr>
            <a:normAutofit fontScale="90000"/>
          </a:bodyPr>
          <a:lstStyle/>
          <a:p>
            <a:r>
              <a:rPr lang="it-IT" dirty="0"/>
              <a:t>Part - 1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7185F-C413-40D4-8424-B3BE4ADD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027111"/>
            <a:ext cx="4740063" cy="564664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 err="1"/>
              <a:t>DataFrame</a:t>
            </a:r>
            <a:r>
              <a:rPr lang="en-US" dirty="0"/>
              <a:t> is a new type introduced in </a:t>
            </a:r>
            <a:r>
              <a:rPr lang="en-US" dirty="0" err="1"/>
              <a:t>.Net</a:t>
            </a:r>
            <a:r>
              <a:rPr lang="en-US" dirty="0"/>
              <a:t>. It is similar to </a:t>
            </a:r>
            <a:r>
              <a:rPr lang="en-US" dirty="0" err="1"/>
              <a:t>DataFrame</a:t>
            </a:r>
            <a:r>
              <a:rPr lang="en-US" dirty="0"/>
              <a:t> in Python is used to manipulate data in notebooks. It's a collection of columns containing data similar to a table </a:t>
            </a:r>
          </a:p>
          <a:p>
            <a:r>
              <a:rPr lang="en-US" dirty="0"/>
              <a:t>Load a CSV</a:t>
            </a:r>
          </a:p>
          <a:p>
            <a:r>
              <a:rPr lang="en-US" dirty="0"/>
              <a:t> Metadata</a:t>
            </a:r>
          </a:p>
          <a:p>
            <a:pPr marL="0" indent="0">
              <a:buNone/>
            </a:pPr>
            <a:r>
              <a:rPr lang="en-US" dirty="0"/>
              <a:t>    - Description</a:t>
            </a:r>
          </a:p>
          <a:p>
            <a:pPr marL="0" indent="0">
              <a:buNone/>
            </a:pPr>
            <a:r>
              <a:rPr lang="en-US" dirty="0"/>
              <a:t>    - Info</a:t>
            </a:r>
          </a:p>
          <a:p>
            <a:r>
              <a:rPr lang="en-US" dirty="0"/>
              <a:t>Display records</a:t>
            </a:r>
          </a:p>
          <a:p>
            <a:pPr marL="0" indent="0">
              <a:buNone/>
            </a:pPr>
            <a:r>
              <a:rPr lang="en-US" dirty="0"/>
              <a:t>        - Head</a:t>
            </a:r>
          </a:p>
          <a:p>
            <a:pPr marL="0" indent="0">
              <a:buNone/>
            </a:pPr>
            <a:r>
              <a:rPr lang="en-US" dirty="0"/>
              <a:t>        - Sample</a:t>
            </a:r>
          </a:p>
          <a:p>
            <a:r>
              <a:rPr lang="en-US" dirty="0"/>
              <a:t>Filtering, </a:t>
            </a:r>
            <a:r>
              <a:rPr lang="en-US" dirty="0" err="1"/>
              <a:t>Grouping,Aggregate</a:t>
            </a:r>
            <a:endParaRPr lang="en-US" dirty="0"/>
          </a:p>
          <a:p>
            <a:r>
              <a:rPr lang="en-US" dirty="0"/>
              <a:t>Reports</a:t>
            </a:r>
            <a:endParaRPr lang="it-IT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0DAB7B86-B045-40E2-B128-C60DC0AC8844}"/>
              </a:ext>
            </a:extLst>
          </p:cNvPr>
          <p:cNvSpPr txBox="1">
            <a:spLocks/>
          </p:cNvSpPr>
          <p:nvPr/>
        </p:nvSpPr>
        <p:spPr>
          <a:xfrm>
            <a:off x="7042634" y="316559"/>
            <a:ext cx="4740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sz="4000" dirty="0"/>
              <a:t>Part - 2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0FE3D20-BF2F-450C-91BB-17465DB0D704}"/>
              </a:ext>
            </a:extLst>
          </p:cNvPr>
          <p:cNvSpPr txBox="1">
            <a:spLocks/>
          </p:cNvSpPr>
          <p:nvPr/>
        </p:nvSpPr>
        <p:spPr>
          <a:xfrm>
            <a:off x="7042634" y="1027111"/>
            <a:ext cx="4740063" cy="5646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B78B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B78B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B78B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B78B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B78B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600" dirty="0"/>
              <a:t>Applying machine learning for making a prediction using time-series,  building a model on the number of confirmed cases and predicting for the next 7 days  </a:t>
            </a:r>
          </a:p>
          <a:p>
            <a:pPr marL="0" indent="0" algn="just">
              <a:buNone/>
            </a:pPr>
            <a:endParaRPr lang="en-US" sz="2600" dirty="0"/>
          </a:p>
          <a:p>
            <a:r>
              <a:rPr lang="it-IT" sz="2600" dirty="0"/>
              <a:t>Dataset and Transformations</a:t>
            </a:r>
          </a:p>
          <a:p>
            <a:r>
              <a:rPr lang="it-IT" sz="2600" dirty="0"/>
              <a:t>Data Classes Input/Output</a:t>
            </a:r>
          </a:p>
          <a:p>
            <a:pPr lvl="1"/>
            <a:r>
              <a:rPr lang="it-IT" sz="2600" dirty="0"/>
              <a:t>ConfirmedData : Provides a map between columns in a dataset</a:t>
            </a:r>
          </a:p>
          <a:p>
            <a:pPr lvl="1"/>
            <a:r>
              <a:rPr lang="it-IT" sz="2600" dirty="0"/>
              <a:t>ConfirmedForecast :</a:t>
            </a:r>
          </a:p>
          <a:p>
            <a:r>
              <a:rPr lang="it-IT" sz="2600" dirty="0"/>
              <a:t>Data Analysis</a:t>
            </a:r>
          </a:p>
          <a:p>
            <a:r>
              <a:rPr lang="it-IT" sz="2600" dirty="0"/>
              <a:t>ML Pipeline</a:t>
            </a:r>
          </a:p>
          <a:p>
            <a:r>
              <a:rPr lang="it-IT" sz="2600" dirty="0"/>
              <a:t>Train Model</a:t>
            </a:r>
          </a:p>
          <a:p>
            <a:r>
              <a:rPr lang="it-IT" sz="2600" dirty="0"/>
              <a:t>Prediction/Forecasting</a:t>
            </a:r>
          </a:p>
          <a:p>
            <a:r>
              <a:rPr lang="it-IT" sz="2600" dirty="0"/>
              <a:t>Prediction Visualization</a:t>
            </a:r>
          </a:p>
          <a:p>
            <a:pPr marL="0" indent="0" algn="just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83374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89928-B287-4F6F-9288-1DE7ADE2F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462" y="2766218"/>
            <a:ext cx="9157063" cy="662782"/>
          </a:xfrm>
        </p:spPr>
        <p:txBody>
          <a:bodyPr>
            <a:normAutofit fontScale="90000"/>
          </a:bodyPr>
          <a:lstStyle/>
          <a:p>
            <a:r>
              <a:rPr lang="it-IT" b="1" dirty="0" err="1"/>
              <a:t>Question</a:t>
            </a:r>
            <a:r>
              <a:rPr lang="it-IT" b="1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3575452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CCF9D1-BE49-49BF-912E-BD7720487338}"/>
              </a:ext>
            </a:extLst>
          </p:cNvPr>
          <p:cNvSpPr/>
          <p:nvPr/>
        </p:nvSpPr>
        <p:spPr>
          <a:xfrm>
            <a:off x="3597012" y="4157920"/>
            <a:ext cx="457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https://www.linkedin.com/in/antimo-musone/</a:t>
            </a:r>
            <a:endParaRPr lang="it-IT" dirty="0"/>
          </a:p>
        </p:txBody>
      </p:sp>
      <p:pic>
        <p:nvPicPr>
          <p:cNvPr id="5" name="Picture 2" descr="Modifica foto">
            <a:extLst>
              <a:ext uri="{FF2B5EF4-FFF2-40B4-BE49-F238E27FC236}">
                <a16:creationId xmlns:a16="http://schemas.microsoft.com/office/drawing/2014/main" id="{05B94C8D-05B2-44DA-8BC9-3BE0DD76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012" y="19187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2ECAC-5DC4-4E9E-B8EF-1FCAD5F8A344}"/>
              </a:ext>
            </a:extLst>
          </p:cNvPr>
          <p:cNvSpPr/>
          <p:nvPr/>
        </p:nvSpPr>
        <p:spPr>
          <a:xfrm>
            <a:off x="5832496" y="1281367"/>
            <a:ext cx="6099175" cy="254236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150000"/>
              </a:lnSpc>
              <a:buClr>
                <a:srgbClr val="0B78BD"/>
              </a:buClr>
            </a:pPr>
            <a:endParaRPr lang="en-US" dirty="0"/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Senior Manager &amp; Digital Innovator of </a:t>
            </a:r>
            <a:r>
              <a:rPr lang="en-US" b="1" dirty="0"/>
              <a:t>EY Italy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Co-Founder of </a:t>
            </a:r>
            <a:r>
              <a:rPr lang="en-US" b="1" dirty="0"/>
              <a:t>Fifth </a:t>
            </a:r>
            <a:r>
              <a:rPr lang="en-US" b="1" dirty="0" err="1"/>
              <a:t>Ingenium</a:t>
            </a:r>
            <a:endParaRPr lang="en-US" b="1" dirty="0"/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Co-Founder of </a:t>
            </a:r>
            <a:r>
              <a:rPr lang="en-US" b="1" dirty="0" err="1"/>
              <a:t>ItaliaDotNet</a:t>
            </a:r>
            <a:r>
              <a:rPr lang="en-US" dirty="0"/>
              <a:t> Community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dirty="0"/>
              <a:t>Microsoft </a:t>
            </a:r>
            <a:r>
              <a:rPr lang="en-US" b="1" dirty="0"/>
              <a:t>MVP</a:t>
            </a:r>
            <a:r>
              <a:rPr lang="en-US" dirty="0"/>
              <a:t> AI </a:t>
            </a:r>
          </a:p>
          <a:p>
            <a:pPr marL="285750" indent="-285750" fontAlgn="base">
              <a:lnSpc>
                <a:spcPct val="150000"/>
              </a:lnSpc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b="1" dirty="0"/>
              <a:t>Intel</a:t>
            </a:r>
            <a:r>
              <a:rPr lang="en-US" dirty="0"/>
              <a:t> </a:t>
            </a:r>
            <a:r>
              <a:rPr lang="en-US" b="1" dirty="0"/>
              <a:t>Innovator</a:t>
            </a:r>
            <a:r>
              <a:rPr lang="en-US" dirty="0"/>
              <a:t> Program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C8CED6-C9D2-4D34-A5D0-07DB7092A3A3}"/>
              </a:ext>
            </a:extLst>
          </p:cNvPr>
          <p:cNvSpPr/>
          <p:nvPr/>
        </p:nvSpPr>
        <p:spPr>
          <a:xfrm>
            <a:off x="3597012" y="4619635"/>
            <a:ext cx="3521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https://twitter.com/AntimoMusone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655DAA-F0F3-4148-822A-40DCFF827AB9}"/>
              </a:ext>
            </a:extLst>
          </p:cNvPr>
          <p:cNvSpPr/>
          <p:nvPr/>
        </p:nvSpPr>
        <p:spPr>
          <a:xfrm>
            <a:off x="1586323" y="4322246"/>
            <a:ext cx="1474634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/>
              <a:t>Contacts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CB57B-CC30-4AFF-9CED-87FDE1868E80}"/>
              </a:ext>
            </a:extLst>
          </p:cNvPr>
          <p:cNvSpPr/>
          <p:nvPr/>
        </p:nvSpPr>
        <p:spPr>
          <a:xfrm>
            <a:off x="3597012" y="5081350"/>
            <a:ext cx="567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antimo.musone@hotmail.com/antimo.musone@it.ey.com</a:t>
            </a:r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983198-447C-41CF-9E81-653A813B0E14}"/>
              </a:ext>
            </a:extLst>
          </p:cNvPr>
          <p:cNvSpPr/>
          <p:nvPr/>
        </p:nvSpPr>
        <p:spPr>
          <a:xfrm>
            <a:off x="1586323" y="2504889"/>
            <a:ext cx="1681871" cy="6718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sz="2800" b="1" dirty="0"/>
              <a:t>About 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AAD738-1127-48DB-9E13-361564C6FCE5}"/>
              </a:ext>
            </a:extLst>
          </p:cNvPr>
          <p:cNvSpPr/>
          <p:nvPr/>
        </p:nvSpPr>
        <p:spPr>
          <a:xfrm>
            <a:off x="3597012" y="5543065"/>
            <a:ext cx="18101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+39 345 3636642</a:t>
            </a:r>
          </a:p>
          <a:p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1930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25983-D16D-4706-930A-015935DB3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ML : Starting with Jupyter</a:t>
            </a:r>
          </a:p>
        </p:txBody>
      </p:sp>
      <p:pic>
        <p:nvPicPr>
          <p:cNvPr id="35846" name="Picture 6" descr="10 tips on using Jupyter Notebook - Roman Kierzkowski - Medium">
            <a:extLst>
              <a:ext uri="{FF2B5EF4-FFF2-40B4-BE49-F238E27FC236}">
                <a16:creationId xmlns:a16="http://schemas.microsoft.com/office/drawing/2014/main" id="{B0091AAC-9E71-49DC-A32B-1857C4366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2" r="32509" b="10433"/>
          <a:stretch/>
        </p:blipFill>
        <p:spPr bwMode="auto">
          <a:xfrm>
            <a:off x="1121171" y="3429000"/>
            <a:ext cx="1983304" cy="262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8CA411-BDAA-42E2-808E-4E1479781970}"/>
              </a:ext>
            </a:extLst>
          </p:cNvPr>
          <p:cNvSpPr/>
          <p:nvPr/>
        </p:nvSpPr>
        <p:spPr>
          <a:xfrm>
            <a:off x="609600" y="1083223"/>
            <a:ext cx="11341100" cy="1287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Project </a:t>
            </a:r>
            <a:r>
              <a:rPr lang="en-US" sz="2000" b="1" dirty="0" err="1"/>
              <a:t>Jupyter</a:t>
            </a:r>
            <a:r>
              <a:rPr lang="en-US" sz="2000" b="1" dirty="0"/>
              <a:t> </a:t>
            </a:r>
            <a:r>
              <a:rPr lang="en-US" sz="2000" dirty="0"/>
              <a:t>exists to develop </a:t>
            </a:r>
            <a:r>
              <a:rPr lang="en-US" sz="2000" b="1" dirty="0"/>
              <a:t>open-source software</a:t>
            </a:r>
            <a:r>
              <a:rPr lang="en-US" sz="2000" dirty="0"/>
              <a:t>, </a:t>
            </a:r>
            <a:r>
              <a:rPr lang="en-US" sz="2000" b="1" dirty="0"/>
              <a:t>open-standards</a:t>
            </a:r>
            <a:r>
              <a:rPr lang="en-US" sz="2000" dirty="0"/>
              <a:t>, and services </a:t>
            </a:r>
            <a:r>
              <a:rPr lang="en-US" sz="2000" b="1" dirty="0"/>
              <a:t>for interactive computing </a:t>
            </a:r>
            <a:r>
              <a:rPr lang="en-US" sz="2000" dirty="0"/>
              <a:t>across dozens of programming languages. Allows you to create and share documents that </a:t>
            </a:r>
            <a:r>
              <a:rPr lang="en-US" sz="2000" b="1" dirty="0"/>
              <a:t>contain live code, equations, visualizations </a:t>
            </a:r>
            <a:r>
              <a:rPr lang="en-US" sz="2000" dirty="0"/>
              <a:t>and </a:t>
            </a:r>
            <a:r>
              <a:rPr lang="en-US" sz="2000" b="1" dirty="0"/>
              <a:t>narrative</a:t>
            </a:r>
            <a:r>
              <a:rPr lang="en-US" sz="2000" dirty="0"/>
              <a:t> text and it is powered by </a:t>
            </a:r>
            <a:r>
              <a:rPr lang="en-US" sz="2000" b="1" dirty="0"/>
              <a:t>Microsoft Azure.</a:t>
            </a:r>
            <a:endParaRPr lang="it-IT" sz="2000" dirty="0"/>
          </a:p>
          <a:p>
            <a:pPr algn="ctr"/>
            <a:endParaRPr lang="en-US" sz="1764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C07103-6C18-404C-B5E5-64CE5B313B80}"/>
              </a:ext>
            </a:extLst>
          </p:cNvPr>
          <p:cNvGrpSpPr/>
          <p:nvPr/>
        </p:nvGrpSpPr>
        <p:grpSpPr>
          <a:xfrm>
            <a:off x="737107" y="2182546"/>
            <a:ext cx="5663387" cy="501523"/>
            <a:chOff x="691869" y="3382720"/>
            <a:chExt cx="5666336" cy="50178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C3D004F-0A66-4709-9B7D-20422ED8E266}"/>
                </a:ext>
              </a:extLst>
            </p:cNvPr>
            <p:cNvSpPr/>
            <p:nvPr/>
          </p:nvSpPr>
          <p:spPr>
            <a:xfrm>
              <a:off x="1076133" y="3382720"/>
              <a:ext cx="5282072" cy="50178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869" rtlCol="0" anchor="ctr" anchorCtr="0"/>
            <a:lstStyle/>
            <a:p>
              <a:pPr algn="just"/>
              <a:r>
                <a:rPr lang="en-US" sz="1400" dirty="0">
                  <a:solidFill>
                    <a:schemeClr val="tx1"/>
                  </a:solidFill>
                </a:rPr>
                <a:t>Do quick experiments with </a:t>
              </a:r>
              <a:r>
                <a:rPr lang="en-US" sz="1400" b="1" dirty="0">
                  <a:solidFill>
                    <a:schemeClr val="tx1"/>
                  </a:solidFill>
                </a:rPr>
                <a:t>Julia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b="1" dirty="0">
                  <a:solidFill>
                    <a:schemeClr val="tx1"/>
                  </a:solidFill>
                </a:rPr>
                <a:t>Python</a:t>
              </a:r>
              <a:r>
                <a:rPr lang="en-US" sz="1400" dirty="0">
                  <a:solidFill>
                    <a:schemeClr val="tx1"/>
                  </a:solidFill>
                </a:rPr>
                <a:t>, </a:t>
              </a:r>
              <a:r>
                <a:rPr lang="en-US" sz="1400" b="1" dirty="0">
                  <a:solidFill>
                    <a:schemeClr val="tx1"/>
                  </a:solidFill>
                </a:rPr>
                <a:t>R </a:t>
              </a:r>
              <a:r>
                <a:rPr lang="en-US" sz="1400" dirty="0">
                  <a:solidFill>
                    <a:schemeClr val="tx1"/>
                  </a:solidFill>
                </a:rPr>
                <a:t>(from here the name </a:t>
              </a:r>
              <a:r>
                <a:rPr lang="en-US" sz="1400" dirty="0" err="1">
                  <a:solidFill>
                    <a:schemeClr val="tx1"/>
                  </a:solidFill>
                </a:rPr>
                <a:t>Jupyter</a:t>
              </a:r>
              <a:r>
                <a:rPr lang="en-US" sz="1400" dirty="0">
                  <a:solidFill>
                    <a:schemeClr val="tx1"/>
                  </a:solidFill>
                </a:rPr>
                <a:t>),</a:t>
              </a:r>
              <a:r>
                <a:rPr 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C++, Ruby, Go, Java, C# ,F# and more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D9D4335-48A4-4DBB-80C2-BF45F5EFD7EA}"/>
                </a:ext>
              </a:extLst>
            </p:cNvPr>
            <p:cNvGrpSpPr/>
            <p:nvPr/>
          </p:nvGrpSpPr>
          <p:grpSpPr>
            <a:xfrm>
              <a:off x="691869" y="3399613"/>
              <a:ext cx="468000" cy="468000"/>
              <a:chOff x="1556557" y="4749932"/>
              <a:chExt cx="468000" cy="4680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77CD9DA5-69BA-4C4D-8F02-83B40C73E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556557" y="4749932"/>
                <a:ext cx="468000" cy="468000"/>
              </a:xfrm>
              <a:prstGeom prst="ellipse">
                <a:avLst/>
              </a:prstGeom>
              <a:solidFill>
                <a:schemeClr val="bg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it-IT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Freeform 120">
                <a:extLst>
                  <a:ext uri="{FF2B5EF4-FFF2-40B4-BE49-F238E27FC236}">
                    <a16:creationId xmlns:a16="http://schemas.microsoft.com/office/drawing/2014/main" id="{F1C957BC-4EAA-459C-B326-8DC528B5C3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29050" y="4821932"/>
                <a:ext cx="323015" cy="324000"/>
              </a:xfrm>
              <a:custGeom>
                <a:avLst/>
                <a:gdLst>
                  <a:gd name="T0" fmla="*/ 498 w 558"/>
                  <a:gd name="T1" fmla="*/ 298 h 559"/>
                  <a:gd name="T2" fmla="*/ 488 w 558"/>
                  <a:gd name="T3" fmla="*/ 288 h 559"/>
                  <a:gd name="T4" fmla="*/ 452 w 558"/>
                  <a:gd name="T5" fmla="*/ 217 h 559"/>
                  <a:gd name="T6" fmla="*/ 554 w 558"/>
                  <a:gd name="T7" fmla="*/ 113 h 559"/>
                  <a:gd name="T8" fmla="*/ 450 w 558"/>
                  <a:gd name="T9" fmla="*/ 6 h 559"/>
                  <a:gd name="T10" fmla="*/ 343 w 558"/>
                  <a:gd name="T11" fmla="*/ 103 h 559"/>
                  <a:gd name="T12" fmla="*/ 290 w 558"/>
                  <a:gd name="T13" fmla="*/ 61 h 559"/>
                  <a:gd name="T14" fmla="*/ 326 w 558"/>
                  <a:gd name="T15" fmla="*/ 106 h 559"/>
                  <a:gd name="T16" fmla="*/ 113 w 558"/>
                  <a:gd name="T17" fmla="*/ 0 h 559"/>
                  <a:gd name="T18" fmla="*/ 97 w 558"/>
                  <a:gd name="T19" fmla="*/ 224 h 559"/>
                  <a:gd name="T20" fmla="*/ 61 w 558"/>
                  <a:gd name="T21" fmla="*/ 270 h 559"/>
                  <a:gd name="T22" fmla="*/ 106 w 558"/>
                  <a:gd name="T23" fmla="*/ 235 h 559"/>
                  <a:gd name="T24" fmla="*/ 7 w 558"/>
                  <a:gd name="T25" fmla="*/ 334 h 559"/>
                  <a:gd name="T26" fmla="*/ 0 w 558"/>
                  <a:gd name="T27" fmla="*/ 552 h 559"/>
                  <a:gd name="T28" fmla="*/ 219 w 558"/>
                  <a:gd name="T29" fmla="*/ 559 h 559"/>
                  <a:gd name="T30" fmla="*/ 226 w 558"/>
                  <a:gd name="T31" fmla="*/ 341 h 559"/>
                  <a:gd name="T32" fmla="*/ 120 w 558"/>
                  <a:gd name="T33" fmla="*/ 334 h 559"/>
                  <a:gd name="T34" fmla="*/ 155 w 558"/>
                  <a:gd name="T35" fmla="*/ 270 h 559"/>
                  <a:gd name="T36" fmla="*/ 165 w 558"/>
                  <a:gd name="T37" fmla="*/ 270 h 559"/>
                  <a:gd name="T38" fmla="*/ 129 w 558"/>
                  <a:gd name="T39" fmla="*/ 224 h 559"/>
                  <a:gd name="T40" fmla="*/ 326 w 558"/>
                  <a:gd name="T41" fmla="*/ 120 h 559"/>
                  <a:gd name="T42" fmla="*/ 290 w 558"/>
                  <a:gd name="T43" fmla="*/ 165 h 559"/>
                  <a:gd name="T44" fmla="*/ 300 w 558"/>
                  <a:gd name="T45" fmla="*/ 165 h 559"/>
                  <a:gd name="T46" fmla="*/ 438 w 558"/>
                  <a:gd name="T47" fmla="*/ 217 h 559"/>
                  <a:gd name="T48" fmla="*/ 403 w 558"/>
                  <a:gd name="T49" fmla="*/ 288 h 559"/>
                  <a:gd name="T50" fmla="*/ 393 w 558"/>
                  <a:gd name="T51" fmla="*/ 298 h 559"/>
                  <a:gd name="T52" fmla="*/ 333 w 558"/>
                  <a:gd name="T53" fmla="*/ 446 h 559"/>
                  <a:gd name="T54" fmla="*/ 558 w 558"/>
                  <a:gd name="T55" fmla="*/ 446 h 559"/>
                  <a:gd name="T56" fmla="*/ 212 w 558"/>
                  <a:gd name="T57" fmla="*/ 545 h 559"/>
                  <a:gd name="T58" fmla="*/ 14 w 558"/>
                  <a:gd name="T59" fmla="*/ 348 h 559"/>
                  <a:gd name="T60" fmla="*/ 212 w 558"/>
                  <a:gd name="T61" fmla="*/ 545 h 559"/>
                  <a:gd name="T62" fmla="*/ 113 w 558"/>
                  <a:gd name="T63" fmla="*/ 211 h 559"/>
                  <a:gd name="T64" fmla="*/ 14 w 558"/>
                  <a:gd name="T65" fmla="*/ 113 h 559"/>
                  <a:gd name="T66" fmla="*/ 212 w 558"/>
                  <a:gd name="T67" fmla="*/ 113 h 559"/>
                  <a:gd name="T68" fmla="*/ 445 w 558"/>
                  <a:gd name="T69" fmla="*/ 21 h 559"/>
                  <a:gd name="T70" fmla="*/ 445 w 558"/>
                  <a:gd name="T71" fmla="*/ 204 h 559"/>
                  <a:gd name="T72" fmla="*/ 445 w 558"/>
                  <a:gd name="T73" fmla="*/ 21 h 559"/>
                  <a:gd name="T74" fmla="*/ 347 w 558"/>
                  <a:gd name="T75" fmla="*/ 446 h 559"/>
                  <a:gd name="T76" fmla="*/ 544 w 558"/>
                  <a:gd name="T77" fmla="*/ 446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8" h="559">
                    <a:moveTo>
                      <a:pt x="461" y="335"/>
                    </a:moveTo>
                    <a:cubicBezTo>
                      <a:pt x="498" y="298"/>
                      <a:pt x="498" y="298"/>
                      <a:pt x="498" y="298"/>
                    </a:cubicBezTo>
                    <a:cubicBezTo>
                      <a:pt x="500" y="295"/>
                      <a:pt x="500" y="291"/>
                      <a:pt x="498" y="288"/>
                    </a:cubicBezTo>
                    <a:cubicBezTo>
                      <a:pt x="495" y="285"/>
                      <a:pt x="490" y="285"/>
                      <a:pt x="488" y="288"/>
                    </a:cubicBezTo>
                    <a:cubicBezTo>
                      <a:pt x="452" y="323"/>
                      <a:pt x="452" y="323"/>
                      <a:pt x="452" y="323"/>
                    </a:cubicBezTo>
                    <a:cubicBezTo>
                      <a:pt x="452" y="217"/>
                      <a:pt x="452" y="217"/>
                      <a:pt x="452" y="217"/>
                    </a:cubicBezTo>
                    <a:cubicBezTo>
                      <a:pt x="552" y="118"/>
                      <a:pt x="552" y="118"/>
                      <a:pt x="552" y="118"/>
                    </a:cubicBezTo>
                    <a:cubicBezTo>
                      <a:pt x="553" y="116"/>
                      <a:pt x="554" y="115"/>
                      <a:pt x="554" y="113"/>
                    </a:cubicBezTo>
                    <a:cubicBezTo>
                      <a:pt x="554" y="111"/>
                      <a:pt x="553" y="109"/>
                      <a:pt x="552" y="108"/>
                    </a:cubicBezTo>
                    <a:cubicBezTo>
                      <a:pt x="450" y="6"/>
                      <a:pt x="450" y="6"/>
                      <a:pt x="450" y="6"/>
                    </a:cubicBezTo>
                    <a:cubicBezTo>
                      <a:pt x="448" y="4"/>
                      <a:pt x="443" y="4"/>
                      <a:pt x="440" y="6"/>
                    </a:cubicBezTo>
                    <a:cubicBezTo>
                      <a:pt x="343" y="103"/>
                      <a:pt x="343" y="103"/>
                      <a:pt x="343" y="103"/>
                    </a:cubicBezTo>
                    <a:cubicBezTo>
                      <a:pt x="300" y="61"/>
                      <a:pt x="300" y="61"/>
                      <a:pt x="300" y="61"/>
                    </a:cubicBezTo>
                    <a:cubicBezTo>
                      <a:pt x="297" y="58"/>
                      <a:pt x="293" y="58"/>
                      <a:pt x="290" y="61"/>
                    </a:cubicBezTo>
                    <a:cubicBezTo>
                      <a:pt x="288" y="63"/>
                      <a:pt x="288" y="68"/>
                      <a:pt x="290" y="70"/>
                    </a:cubicBezTo>
                    <a:cubicBezTo>
                      <a:pt x="326" y="106"/>
                      <a:pt x="326" y="106"/>
                      <a:pt x="326" y="106"/>
                    </a:cubicBezTo>
                    <a:cubicBezTo>
                      <a:pt x="225" y="106"/>
                      <a:pt x="225" y="106"/>
                      <a:pt x="225" y="106"/>
                    </a:cubicBezTo>
                    <a:cubicBezTo>
                      <a:pt x="222" y="47"/>
                      <a:pt x="173" y="0"/>
                      <a:pt x="113" y="0"/>
                    </a:cubicBezTo>
                    <a:cubicBezTo>
                      <a:pt x="51" y="0"/>
                      <a:pt x="0" y="51"/>
                      <a:pt x="0" y="113"/>
                    </a:cubicBezTo>
                    <a:cubicBezTo>
                      <a:pt x="0" y="169"/>
                      <a:pt x="42" y="217"/>
                      <a:pt x="97" y="224"/>
                    </a:cubicBezTo>
                    <a:cubicBezTo>
                      <a:pt x="61" y="260"/>
                      <a:pt x="61" y="260"/>
                      <a:pt x="61" y="260"/>
                    </a:cubicBezTo>
                    <a:cubicBezTo>
                      <a:pt x="58" y="263"/>
                      <a:pt x="58" y="268"/>
                      <a:pt x="61" y="270"/>
                    </a:cubicBezTo>
                    <a:cubicBezTo>
                      <a:pt x="63" y="273"/>
                      <a:pt x="68" y="273"/>
                      <a:pt x="71" y="270"/>
                    </a:cubicBezTo>
                    <a:cubicBezTo>
                      <a:pt x="106" y="235"/>
                      <a:pt x="106" y="235"/>
                      <a:pt x="106" y="235"/>
                    </a:cubicBezTo>
                    <a:cubicBezTo>
                      <a:pt x="106" y="334"/>
                      <a:pt x="106" y="334"/>
                      <a:pt x="106" y="334"/>
                    </a:cubicBezTo>
                    <a:cubicBezTo>
                      <a:pt x="7" y="334"/>
                      <a:pt x="7" y="334"/>
                      <a:pt x="7" y="334"/>
                    </a:cubicBezTo>
                    <a:cubicBezTo>
                      <a:pt x="3" y="334"/>
                      <a:pt x="0" y="337"/>
                      <a:pt x="0" y="341"/>
                    </a:cubicBezTo>
                    <a:cubicBezTo>
                      <a:pt x="0" y="552"/>
                      <a:pt x="0" y="552"/>
                      <a:pt x="0" y="552"/>
                    </a:cubicBezTo>
                    <a:cubicBezTo>
                      <a:pt x="0" y="556"/>
                      <a:pt x="3" y="559"/>
                      <a:pt x="7" y="559"/>
                    </a:cubicBezTo>
                    <a:cubicBezTo>
                      <a:pt x="219" y="559"/>
                      <a:pt x="219" y="559"/>
                      <a:pt x="219" y="559"/>
                    </a:cubicBezTo>
                    <a:cubicBezTo>
                      <a:pt x="223" y="559"/>
                      <a:pt x="226" y="556"/>
                      <a:pt x="226" y="552"/>
                    </a:cubicBezTo>
                    <a:cubicBezTo>
                      <a:pt x="226" y="341"/>
                      <a:pt x="226" y="341"/>
                      <a:pt x="226" y="341"/>
                    </a:cubicBezTo>
                    <a:cubicBezTo>
                      <a:pt x="226" y="337"/>
                      <a:pt x="223" y="334"/>
                      <a:pt x="219" y="334"/>
                    </a:cubicBezTo>
                    <a:cubicBezTo>
                      <a:pt x="120" y="334"/>
                      <a:pt x="120" y="334"/>
                      <a:pt x="120" y="334"/>
                    </a:cubicBezTo>
                    <a:cubicBezTo>
                      <a:pt x="120" y="235"/>
                      <a:pt x="120" y="235"/>
                      <a:pt x="120" y="235"/>
                    </a:cubicBezTo>
                    <a:cubicBezTo>
                      <a:pt x="155" y="270"/>
                      <a:pt x="155" y="270"/>
                      <a:pt x="155" y="270"/>
                    </a:cubicBezTo>
                    <a:cubicBezTo>
                      <a:pt x="157" y="272"/>
                      <a:pt x="158" y="272"/>
                      <a:pt x="160" y="272"/>
                    </a:cubicBezTo>
                    <a:cubicBezTo>
                      <a:pt x="162" y="272"/>
                      <a:pt x="164" y="272"/>
                      <a:pt x="165" y="270"/>
                    </a:cubicBezTo>
                    <a:cubicBezTo>
                      <a:pt x="168" y="268"/>
                      <a:pt x="168" y="263"/>
                      <a:pt x="165" y="260"/>
                    </a:cubicBezTo>
                    <a:cubicBezTo>
                      <a:pt x="129" y="224"/>
                      <a:pt x="129" y="224"/>
                      <a:pt x="129" y="224"/>
                    </a:cubicBezTo>
                    <a:cubicBezTo>
                      <a:pt x="181" y="217"/>
                      <a:pt x="222" y="173"/>
                      <a:pt x="225" y="120"/>
                    </a:cubicBezTo>
                    <a:cubicBezTo>
                      <a:pt x="326" y="120"/>
                      <a:pt x="326" y="120"/>
                      <a:pt x="326" y="120"/>
                    </a:cubicBezTo>
                    <a:cubicBezTo>
                      <a:pt x="290" y="155"/>
                      <a:pt x="290" y="155"/>
                      <a:pt x="290" y="155"/>
                    </a:cubicBezTo>
                    <a:cubicBezTo>
                      <a:pt x="288" y="158"/>
                      <a:pt x="288" y="162"/>
                      <a:pt x="290" y="165"/>
                    </a:cubicBezTo>
                    <a:cubicBezTo>
                      <a:pt x="292" y="166"/>
                      <a:pt x="293" y="167"/>
                      <a:pt x="295" y="167"/>
                    </a:cubicBezTo>
                    <a:cubicBezTo>
                      <a:pt x="297" y="167"/>
                      <a:pt x="299" y="166"/>
                      <a:pt x="300" y="165"/>
                    </a:cubicBezTo>
                    <a:cubicBezTo>
                      <a:pt x="343" y="122"/>
                      <a:pt x="343" y="122"/>
                      <a:pt x="343" y="122"/>
                    </a:cubicBezTo>
                    <a:cubicBezTo>
                      <a:pt x="438" y="217"/>
                      <a:pt x="438" y="217"/>
                      <a:pt x="438" y="217"/>
                    </a:cubicBezTo>
                    <a:cubicBezTo>
                      <a:pt x="438" y="323"/>
                      <a:pt x="438" y="323"/>
                      <a:pt x="438" y="323"/>
                    </a:cubicBezTo>
                    <a:cubicBezTo>
                      <a:pt x="403" y="288"/>
                      <a:pt x="403" y="288"/>
                      <a:pt x="403" y="288"/>
                    </a:cubicBezTo>
                    <a:cubicBezTo>
                      <a:pt x="400" y="285"/>
                      <a:pt x="396" y="285"/>
                      <a:pt x="393" y="288"/>
                    </a:cubicBezTo>
                    <a:cubicBezTo>
                      <a:pt x="390" y="291"/>
                      <a:pt x="390" y="295"/>
                      <a:pt x="393" y="298"/>
                    </a:cubicBezTo>
                    <a:cubicBezTo>
                      <a:pt x="430" y="335"/>
                      <a:pt x="430" y="335"/>
                      <a:pt x="430" y="335"/>
                    </a:cubicBezTo>
                    <a:cubicBezTo>
                      <a:pt x="375" y="342"/>
                      <a:pt x="333" y="389"/>
                      <a:pt x="333" y="446"/>
                    </a:cubicBezTo>
                    <a:cubicBezTo>
                      <a:pt x="333" y="508"/>
                      <a:pt x="383" y="559"/>
                      <a:pt x="445" y="559"/>
                    </a:cubicBezTo>
                    <a:cubicBezTo>
                      <a:pt x="508" y="559"/>
                      <a:pt x="558" y="508"/>
                      <a:pt x="558" y="446"/>
                    </a:cubicBezTo>
                    <a:cubicBezTo>
                      <a:pt x="558" y="389"/>
                      <a:pt x="516" y="342"/>
                      <a:pt x="461" y="335"/>
                    </a:cubicBezTo>
                    <a:close/>
                    <a:moveTo>
                      <a:pt x="212" y="545"/>
                    </a:moveTo>
                    <a:cubicBezTo>
                      <a:pt x="14" y="545"/>
                      <a:pt x="14" y="545"/>
                      <a:pt x="14" y="545"/>
                    </a:cubicBezTo>
                    <a:cubicBezTo>
                      <a:pt x="14" y="348"/>
                      <a:pt x="14" y="348"/>
                      <a:pt x="14" y="348"/>
                    </a:cubicBezTo>
                    <a:cubicBezTo>
                      <a:pt x="212" y="348"/>
                      <a:pt x="212" y="348"/>
                      <a:pt x="212" y="348"/>
                    </a:cubicBezTo>
                    <a:lnTo>
                      <a:pt x="212" y="545"/>
                    </a:lnTo>
                    <a:close/>
                    <a:moveTo>
                      <a:pt x="116" y="211"/>
                    </a:moveTo>
                    <a:cubicBezTo>
                      <a:pt x="115" y="211"/>
                      <a:pt x="114" y="211"/>
                      <a:pt x="113" y="211"/>
                    </a:cubicBezTo>
                    <a:cubicBezTo>
                      <a:pt x="112" y="211"/>
                      <a:pt x="111" y="211"/>
                      <a:pt x="110" y="211"/>
                    </a:cubicBezTo>
                    <a:cubicBezTo>
                      <a:pt x="57" y="210"/>
                      <a:pt x="14" y="166"/>
                      <a:pt x="14" y="113"/>
                    </a:cubicBezTo>
                    <a:cubicBezTo>
                      <a:pt x="14" y="58"/>
                      <a:pt x="58" y="14"/>
                      <a:pt x="113" y="14"/>
                    </a:cubicBezTo>
                    <a:cubicBezTo>
                      <a:pt x="167" y="14"/>
                      <a:pt x="212" y="58"/>
                      <a:pt x="212" y="113"/>
                    </a:cubicBezTo>
                    <a:cubicBezTo>
                      <a:pt x="212" y="166"/>
                      <a:pt x="169" y="210"/>
                      <a:pt x="116" y="211"/>
                    </a:cubicBezTo>
                    <a:close/>
                    <a:moveTo>
                      <a:pt x="445" y="21"/>
                    </a:moveTo>
                    <a:cubicBezTo>
                      <a:pt x="537" y="113"/>
                      <a:pt x="537" y="113"/>
                      <a:pt x="537" y="113"/>
                    </a:cubicBezTo>
                    <a:cubicBezTo>
                      <a:pt x="445" y="204"/>
                      <a:pt x="445" y="204"/>
                      <a:pt x="445" y="204"/>
                    </a:cubicBezTo>
                    <a:cubicBezTo>
                      <a:pt x="354" y="113"/>
                      <a:pt x="354" y="113"/>
                      <a:pt x="354" y="113"/>
                    </a:cubicBezTo>
                    <a:lnTo>
                      <a:pt x="445" y="21"/>
                    </a:lnTo>
                    <a:close/>
                    <a:moveTo>
                      <a:pt x="445" y="545"/>
                    </a:moveTo>
                    <a:cubicBezTo>
                      <a:pt x="391" y="545"/>
                      <a:pt x="347" y="501"/>
                      <a:pt x="347" y="446"/>
                    </a:cubicBezTo>
                    <a:cubicBezTo>
                      <a:pt x="347" y="392"/>
                      <a:pt x="391" y="348"/>
                      <a:pt x="445" y="348"/>
                    </a:cubicBezTo>
                    <a:cubicBezTo>
                      <a:pt x="500" y="348"/>
                      <a:pt x="544" y="392"/>
                      <a:pt x="544" y="446"/>
                    </a:cubicBezTo>
                    <a:cubicBezTo>
                      <a:pt x="544" y="501"/>
                      <a:pt x="500" y="545"/>
                      <a:pt x="445" y="5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E36BDC-67C0-4EF0-906B-34B1B491CA52}"/>
              </a:ext>
            </a:extLst>
          </p:cNvPr>
          <p:cNvGrpSpPr/>
          <p:nvPr/>
        </p:nvGrpSpPr>
        <p:grpSpPr>
          <a:xfrm>
            <a:off x="737107" y="2963010"/>
            <a:ext cx="5338683" cy="501523"/>
            <a:chOff x="643641" y="5163239"/>
            <a:chExt cx="5341464" cy="50178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C323B9-C49B-4F11-8D9E-27080FA7326B}"/>
                </a:ext>
              </a:extLst>
            </p:cNvPr>
            <p:cNvSpPr/>
            <p:nvPr/>
          </p:nvSpPr>
          <p:spPr>
            <a:xfrm>
              <a:off x="1027905" y="5163239"/>
              <a:ext cx="4957200" cy="50178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869" rtlCol="0" anchor="ctr" anchorCtr="0"/>
            <a:lstStyle/>
            <a:p>
              <a:pPr algn="just"/>
              <a:r>
                <a:rPr lang="en-US" sz="1400" dirty="0">
                  <a:solidFill>
                    <a:schemeClr val="tx1"/>
                  </a:solidFill>
                </a:rPr>
                <a:t>Visualize data inside the notebook or can be</a:t>
              </a:r>
              <a:r>
                <a:rPr lang="it-IT" sz="1400" dirty="0">
                  <a:solidFill>
                    <a:schemeClr val="tx1"/>
                  </a:solidFill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</a:rPr>
                <a:t>be exported/shared as results 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A8B217-3671-40FE-9F49-EF28EE917DC9}"/>
                </a:ext>
              </a:extLst>
            </p:cNvPr>
            <p:cNvGrpSpPr/>
            <p:nvPr/>
          </p:nvGrpSpPr>
          <p:grpSpPr>
            <a:xfrm>
              <a:off x="643641" y="5180132"/>
              <a:ext cx="468000" cy="468000"/>
              <a:chOff x="643641" y="5180132"/>
              <a:chExt cx="468000" cy="4680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314F19F-21E7-4708-A368-D824881679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3641" y="5180132"/>
                <a:ext cx="468000" cy="46800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it-IT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Freeform 96">
                <a:extLst>
                  <a:ext uri="{FF2B5EF4-FFF2-40B4-BE49-F238E27FC236}">
                    <a16:creationId xmlns:a16="http://schemas.microsoft.com/office/drawing/2014/main" id="{87BE660E-040B-4919-83D3-4E5DBA479C3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27377" y="5252132"/>
                <a:ext cx="300529" cy="324000"/>
              </a:xfrm>
              <a:custGeom>
                <a:avLst/>
                <a:gdLst>
                  <a:gd name="T0" fmla="*/ 430 w 658"/>
                  <a:gd name="T1" fmla="*/ 439 h 709"/>
                  <a:gd name="T2" fmla="*/ 430 w 658"/>
                  <a:gd name="T3" fmla="*/ 352 h 709"/>
                  <a:gd name="T4" fmla="*/ 449 w 658"/>
                  <a:gd name="T5" fmla="*/ 396 h 709"/>
                  <a:gd name="T6" fmla="*/ 411 w 658"/>
                  <a:gd name="T7" fmla="*/ 396 h 709"/>
                  <a:gd name="T8" fmla="*/ 449 w 658"/>
                  <a:gd name="T9" fmla="*/ 396 h 709"/>
                  <a:gd name="T10" fmla="*/ 648 w 658"/>
                  <a:gd name="T11" fmla="*/ 615 h 709"/>
                  <a:gd name="T12" fmla="*/ 366 w 658"/>
                  <a:gd name="T13" fmla="*/ 93 h 709"/>
                  <a:gd name="T14" fmla="*/ 647 w 658"/>
                  <a:gd name="T15" fmla="*/ 7 h 709"/>
                  <a:gd name="T16" fmla="*/ 228 w 658"/>
                  <a:gd name="T17" fmla="*/ 0 h 709"/>
                  <a:gd name="T18" fmla="*/ 221 w 658"/>
                  <a:gd name="T19" fmla="*/ 256 h 709"/>
                  <a:gd name="T20" fmla="*/ 146 w 658"/>
                  <a:gd name="T21" fmla="*/ 204 h 709"/>
                  <a:gd name="T22" fmla="*/ 258 w 658"/>
                  <a:gd name="T23" fmla="*/ 305 h 709"/>
                  <a:gd name="T24" fmla="*/ 0 w 658"/>
                  <a:gd name="T25" fmla="*/ 312 h 709"/>
                  <a:gd name="T26" fmla="*/ 258 w 658"/>
                  <a:gd name="T27" fmla="*/ 319 h 709"/>
                  <a:gd name="T28" fmla="*/ 146 w 658"/>
                  <a:gd name="T29" fmla="*/ 421 h 709"/>
                  <a:gd name="T30" fmla="*/ 156 w 658"/>
                  <a:gd name="T31" fmla="*/ 422 h 709"/>
                  <a:gd name="T32" fmla="*/ 221 w 658"/>
                  <a:gd name="T33" fmla="*/ 622 h 709"/>
                  <a:gd name="T34" fmla="*/ 352 w 658"/>
                  <a:gd name="T35" fmla="*/ 629 h 709"/>
                  <a:gd name="T36" fmla="*/ 355 w 658"/>
                  <a:gd name="T37" fmla="*/ 708 h 709"/>
                  <a:gd name="T38" fmla="*/ 361 w 658"/>
                  <a:gd name="T39" fmla="*/ 709 h 709"/>
                  <a:gd name="T40" fmla="*/ 657 w 658"/>
                  <a:gd name="T41" fmla="*/ 620 h 709"/>
                  <a:gd name="T42" fmla="*/ 235 w 658"/>
                  <a:gd name="T43" fmla="*/ 356 h 709"/>
                  <a:gd name="T44" fmla="*/ 282 w 658"/>
                  <a:gd name="T45" fmla="*/ 317 h 709"/>
                  <a:gd name="T46" fmla="*/ 283 w 658"/>
                  <a:gd name="T47" fmla="*/ 316 h 709"/>
                  <a:gd name="T48" fmla="*/ 284 w 658"/>
                  <a:gd name="T49" fmla="*/ 315 h 709"/>
                  <a:gd name="T50" fmla="*/ 284 w 658"/>
                  <a:gd name="T51" fmla="*/ 314 h 709"/>
                  <a:gd name="T52" fmla="*/ 284 w 658"/>
                  <a:gd name="T53" fmla="*/ 311 h 709"/>
                  <a:gd name="T54" fmla="*/ 284 w 658"/>
                  <a:gd name="T55" fmla="*/ 309 h 709"/>
                  <a:gd name="T56" fmla="*/ 283 w 658"/>
                  <a:gd name="T57" fmla="*/ 308 h 709"/>
                  <a:gd name="T58" fmla="*/ 282 w 658"/>
                  <a:gd name="T59" fmla="*/ 307 h 709"/>
                  <a:gd name="T60" fmla="*/ 235 w 658"/>
                  <a:gd name="T61" fmla="*/ 268 h 709"/>
                  <a:gd name="T62" fmla="*/ 590 w 658"/>
                  <a:gd name="T63" fmla="*/ 14 h 709"/>
                  <a:gd name="T64" fmla="*/ 352 w 658"/>
                  <a:gd name="T65" fmla="*/ 88 h 709"/>
                  <a:gd name="T66" fmla="*/ 235 w 658"/>
                  <a:gd name="T67" fmla="*/ 615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58" h="709">
                    <a:moveTo>
                      <a:pt x="397" y="396"/>
                    </a:moveTo>
                    <a:cubicBezTo>
                      <a:pt x="397" y="420"/>
                      <a:pt x="412" y="439"/>
                      <a:pt x="430" y="439"/>
                    </a:cubicBezTo>
                    <a:cubicBezTo>
                      <a:pt x="449" y="439"/>
                      <a:pt x="463" y="420"/>
                      <a:pt x="463" y="396"/>
                    </a:cubicBezTo>
                    <a:cubicBezTo>
                      <a:pt x="463" y="371"/>
                      <a:pt x="449" y="352"/>
                      <a:pt x="430" y="352"/>
                    </a:cubicBezTo>
                    <a:cubicBezTo>
                      <a:pt x="412" y="352"/>
                      <a:pt x="397" y="371"/>
                      <a:pt x="397" y="396"/>
                    </a:cubicBezTo>
                    <a:close/>
                    <a:moveTo>
                      <a:pt x="449" y="396"/>
                    </a:moveTo>
                    <a:cubicBezTo>
                      <a:pt x="449" y="412"/>
                      <a:pt x="440" y="425"/>
                      <a:pt x="430" y="425"/>
                    </a:cubicBezTo>
                    <a:cubicBezTo>
                      <a:pt x="420" y="425"/>
                      <a:pt x="411" y="412"/>
                      <a:pt x="411" y="396"/>
                    </a:cubicBezTo>
                    <a:cubicBezTo>
                      <a:pt x="411" y="380"/>
                      <a:pt x="420" y="366"/>
                      <a:pt x="430" y="366"/>
                    </a:cubicBezTo>
                    <a:cubicBezTo>
                      <a:pt x="440" y="366"/>
                      <a:pt x="449" y="380"/>
                      <a:pt x="449" y="396"/>
                    </a:cubicBezTo>
                    <a:close/>
                    <a:moveTo>
                      <a:pt x="657" y="620"/>
                    </a:moveTo>
                    <a:cubicBezTo>
                      <a:pt x="656" y="616"/>
                      <a:pt x="652" y="614"/>
                      <a:pt x="648" y="615"/>
                    </a:cubicBezTo>
                    <a:cubicBezTo>
                      <a:pt x="366" y="693"/>
                      <a:pt x="366" y="693"/>
                      <a:pt x="366" y="693"/>
                    </a:cubicBezTo>
                    <a:cubicBezTo>
                      <a:pt x="366" y="93"/>
                      <a:pt x="366" y="93"/>
                      <a:pt x="366" y="93"/>
                    </a:cubicBezTo>
                    <a:cubicBezTo>
                      <a:pt x="641" y="14"/>
                      <a:pt x="641" y="14"/>
                      <a:pt x="641" y="14"/>
                    </a:cubicBezTo>
                    <a:cubicBezTo>
                      <a:pt x="645" y="13"/>
                      <a:pt x="647" y="10"/>
                      <a:pt x="647" y="7"/>
                    </a:cubicBezTo>
                    <a:cubicBezTo>
                      <a:pt x="646" y="3"/>
                      <a:pt x="643" y="0"/>
                      <a:pt x="640" y="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24" y="0"/>
                      <a:pt x="221" y="4"/>
                      <a:pt x="221" y="7"/>
                    </a:cubicBezTo>
                    <a:cubicBezTo>
                      <a:pt x="221" y="256"/>
                      <a:pt x="221" y="256"/>
                      <a:pt x="221" y="256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53" y="200"/>
                      <a:pt x="149" y="201"/>
                      <a:pt x="146" y="204"/>
                    </a:cubicBezTo>
                    <a:cubicBezTo>
                      <a:pt x="144" y="207"/>
                      <a:pt x="144" y="211"/>
                      <a:pt x="147" y="213"/>
                    </a:cubicBezTo>
                    <a:cubicBezTo>
                      <a:pt x="258" y="305"/>
                      <a:pt x="258" y="305"/>
                      <a:pt x="258" y="305"/>
                    </a:cubicBezTo>
                    <a:cubicBezTo>
                      <a:pt x="7" y="305"/>
                      <a:pt x="7" y="305"/>
                      <a:pt x="7" y="305"/>
                    </a:cubicBezTo>
                    <a:cubicBezTo>
                      <a:pt x="3" y="305"/>
                      <a:pt x="0" y="308"/>
                      <a:pt x="0" y="312"/>
                    </a:cubicBezTo>
                    <a:cubicBezTo>
                      <a:pt x="0" y="316"/>
                      <a:pt x="3" y="319"/>
                      <a:pt x="7" y="319"/>
                    </a:cubicBezTo>
                    <a:cubicBezTo>
                      <a:pt x="258" y="319"/>
                      <a:pt x="258" y="319"/>
                      <a:pt x="258" y="319"/>
                    </a:cubicBezTo>
                    <a:cubicBezTo>
                      <a:pt x="147" y="411"/>
                      <a:pt x="147" y="411"/>
                      <a:pt x="147" y="411"/>
                    </a:cubicBezTo>
                    <a:cubicBezTo>
                      <a:pt x="144" y="413"/>
                      <a:pt x="144" y="418"/>
                      <a:pt x="146" y="421"/>
                    </a:cubicBezTo>
                    <a:cubicBezTo>
                      <a:pt x="148" y="422"/>
                      <a:pt x="150" y="423"/>
                      <a:pt x="152" y="423"/>
                    </a:cubicBezTo>
                    <a:cubicBezTo>
                      <a:pt x="153" y="423"/>
                      <a:pt x="155" y="423"/>
                      <a:pt x="156" y="422"/>
                    </a:cubicBezTo>
                    <a:cubicBezTo>
                      <a:pt x="221" y="368"/>
                      <a:pt x="221" y="368"/>
                      <a:pt x="221" y="368"/>
                    </a:cubicBezTo>
                    <a:cubicBezTo>
                      <a:pt x="221" y="622"/>
                      <a:pt x="221" y="622"/>
                      <a:pt x="221" y="622"/>
                    </a:cubicBezTo>
                    <a:cubicBezTo>
                      <a:pt x="221" y="626"/>
                      <a:pt x="224" y="629"/>
                      <a:pt x="228" y="629"/>
                    </a:cubicBezTo>
                    <a:cubicBezTo>
                      <a:pt x="352" y="629"/>
                      <a:pt x="352" y="629"/>
                      <a:pt x="352" y="629"/>
                    </a:cubicBezTo>
                    <a:cubicBezTo>
                      <a:pt x="352" y="702"/>
                      <a:pt x="352" y="702"/>
                      <a:pt x="352" y="702"/>
                    </a:cubicBezTo>
                    <a:cubicBezTo>
                      <a:pt x="352" y="704"/>
                      <a:pt x="353" y="706"/>
                      <a:pt x="355" y="708"/>
                    </a:cubicBezTo>
                    <a:cubicBezTo>
                      <a:pt x="356" y="709"/>
                      <a:pt x="358" y="709"/>
                      <a:pt x="359" y="709"/>
                    </a:cubicBezTo>
                    <a:cubicBezTo>
                      <a:pt x="360" y="709"/>
                      <a:pt x="360" y="709"/>
                      <a:pt x="361" y="709"/>
                    </a:cubicBezTo>
                    <a:cubicBezTo>
                      <a:pt x="652" y="629"/>
                      <a:pt x="652" y="629"/>
                      <a:pt x="652" y="629"/>
                    </a:cubicBezTo>
                    <a:cubicBezTo>
                      <a:pt x="656" y="628"/>
                      <a:pt x="658" y="624"/>
                      <a:pt x="657" y="620"/>
                    </a:cubicBezTo>
                    <a:close/>
                    <a:moveTo>
                      <a:pt x="235" y="615"/>
                    </a:moveTo>
                    <a:cubicBezTo>
                      <a:pt x="235" y="356"/>
                      <a:pt x="235" y="356"/>
                      <a:pt x="235" y="356"/>
                    </a:cubicBezTo>
                    <a:cubicBezTo>
                      <a:pt x="282" y="318"/>
                      <a:pt x="282" y="318"/>
                      <a:pt x="282" y="318"/>
                    </a:cubicBezTo>
                    <a:cubicBezTo>
                      <a:pt x="282" y="317"/>
                      <a:pt x="282" y="317"/>
                      <a:pt x="282" y="317"/>
                    </a:cubicBezTo>
                    <a:cubicBezTo>
                      <a:pt x="282" y="317"/>
                      <a:pt x="283" y="317"/>
                      <a:pt x="283" y="317"/>
                    </a:cubicBezTo>
                    <a:cubicBezTo>
                      <a:pt x="283" y="317"/>
                      <a:pt x="283" y="316"/>
                      <a:pt x="283" y="316"/>
                    </a:cubicBezTo>
                    <a:cubicBezTo>
                      <a:pt x="283" y="316"/>
                      <a:pt x="284" y="316"/>
                      <a:pt x="284" y="315"/>
                    </a:cubicBezTo>
                    <a:cubicBezTo>
                      <a:pt x="284" y="315"/>
                      <a:pt x="284" y="315"/>
                      <a:pt x="284" y="315"/>
                    </a:cubicBezTo>
                    <a:cubicBezTo>
                      <a:pt x="284" y="315"/>
                      <a:pt x="284" y="314"/>
                      <a:pt x="284" y="314"/>
                    </a:cubicBezTo>
                    <a:cubicBezTo>
                      <a:pt x="284" y="314"/>
                      <a:pt x="284" y="314"/>
                      <a:pt x="284" y="314"/>
                    </a:cubicBezTo>
                    <a:cubicBezTo>
                      <a:pt x="285" y="313"/>
                      <a:pt x="285" y="313"/>
                      <a:pt x="285" y="312"/>
                    </a:cubicBezTo>
                    <a:cubicBezTo>
                      <a:pt x="285" y="312"/>
                      <a:pt x="285" y="311"/>
                      <a:pt x="284" y="311"/>
                    </a:cubicBezTo>
                    <a:cubicBezTo>
                      <a:pt x="284" y="311"/>
                      <a:pt x="284" y="310"/>
                      <a:pt x="284" y="310"/>
                    </a:cubicBezTo>
                    <a:cubicBezTo>
                      <a:pt x="284" y="310"/>
                      <a:pt x="284" y="310"/>
                      <a:pt x="284" y="309"/>
                    </a:cubicBezTo>
                    <a:cubicBezTo>
                      <a:pt x="284" y="309"/>
                      <a:pt x="284" y="309"/>
                      <a:pt x="284" y="309"/>
                    </a:cubicBezTo>
                    <a:cubicBezTo>
                      <a:pt x="284" y="309"/>
                      <a:pt x="283" y="308"/>
                      <a:pt x="283" y="308"/>
                    </a:cubicBezTo>
                    <a:cubicBezTo>
                      <a:pt x="283" y="308"/>
                      <a:pt x="283" y="308"/>
                      <a:pt x="283" y="308"/>
                    </a:cubicBezTo>
                    <a:cubicBezTo>
                      <a:pt x="283" y="307"/>
                      <a:pt x="282" y="307"/>
                      <a:pt x="282" y="307"/>
                    </a:cubicBezTo>
                    <a:cubicBezTo>
                      <a:pt x="282" y="307"/>
                      <a:pt x="282" y="307"/>
                      <a:pt x="282" y="307"/>
                    </a:cubicBezTo>
                    <a:cubicBezTo>
                      <a:pt x="235" y="268"/>
                      <a:pt x="235" y="268"/>
                      <a:pt x="235" y="268"/>
                    </a:cubicBezTo>
                    <a:cubicBezTo>
                      <a:pt x="235" y="14"/>
                      <a:pt x="235" y="14"/>
                      <a:pt x="235" y="14"/>
                    </a:cubicBezTo>
                    <a:cubicBezTo>
                      <a:pt x="590" y="14"/>
                      <a:pt x="590" y="14"/>
                      <a:pt x="590" y="14"/>
                    </a:cubicBezTo>
                    <a:cubicBezTo>
                      <a:pt x="357" y="81"/>
                      <a:pt x="357" y="81"/>
                      <a:pt x="357" y="81"/>
                    </a:cubicBezTo>
                    <a:cubicBezTo>
                      <a:pt x="354" y="82"/>
                      <a:pt x="352" y="85"/>
                      <a:pt x="352" y="88"/>
                    </a:cubicBezTo>
                    <a:cubicBezTo>
                      <a:pt x="352" y="615"/>
                      <a:pt x="352" y="615"/>
                      <a:pt x="352" y="615"/>
                    </a:cubicBezTo>
                    <a:lnTo>
                      <a:pt x="235" y="6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solidFill>
                  <a:schemeClr val="tx1"/>
                </a:solidFill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E8E786-D64C-4296-8708-984C88BC7523}"/>
              </a:ext>
            </a:extLst>
          </p:cNvPr>
          <p:cNvGrpSpPr/>
          <p:nvPr/>
        </p:nvGrpSpPr>
        <p:grpSpPr>
          <a:xfrm>
            <a:off x="6501554" y="2188907"/>
            <a:ext cx="5485373" cy="501523"/>
            <a:chOff x="793468" y="3964938"/>
            <a:chExt cx="5010043" cy="50178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29DB78-4603-4116-8DDB-2B09F0D02557}"/>
                </a:ext>
              </a:extLst>
            </p:cNvPr>
            <p:cNvSpPr/>
            <p:nvPr/>
          </p:nvSpPr>
          <p:spPr>
            <a:xfrm>
              <a:off x="1160426" y="3964938"/>
              <a:ext cx="4643085" cy="50178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869" rtlCol="0" anchor="ctr" anchorCtr="0"/>
            <a:lstStyle/>
            <a:p>
              <a:pPr algn="just"/>
              <a:r>
                <a:rPr lang="en-US" sz="1400" dirty="0">
                  <a:solidFill>
                    <a:schemeClr val="tx1"/>
                  </a:solidFill>
                </a:rPr>
                <a:t>Mix live code and documentation, both formatted with Markdown and syntax highlighting 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28C0C74-B98A-4BFE-82D4-8D8812DC92ED}"/>
                </a:ext>
              </a:extLst>
            </p:cNvPr>
            <p:cNvGrpSpPr/>
            <p:nvPr/>
          </p:nvGrpSpPr>
          <p:grpSpPr>
            <a:xfrm>
              <a:off x="793468" y="3981831"/>
              <a:ext cx="468000" cy="468000"/>
              <a:chOff x="679924" y="3981831"/>
              <a:chExt cx="468000" cy="468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1BE1CB6-CC98-4F5B-B604-DDBA438616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9924" y="3981831"/>
                <a:ext cx="468000" cy="468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endParaRPr lang="it-IT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Freeform 145">
                <a:extLst>
                  <a:ext uri="{FF2B5EF4-FFF2-40B4-BE49-F238E27FC236}">
                    <a16:creationId xmlns:a16="http://schemas.microsoft.com/office/drawing/2014/main" id="{B06732DB-4C39-4F08-9F0D-46316BE94D2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92975" y="4053831"/>
                <a:ext cx="241899" cy="324000"/>
              </a:xfrm>
              <a:custGeom>
                <a:avLst/>
                <a:gdLst>
                  <a:gd name="T0" fmla="*/ 472 w 479"/>
                  <a:gd name="T1" fmla="*/ 641 h 641"/>
                  <a:gd name="T2" fmla="*/ 0 w 479"/>
                  <a:gd name="T3" fmla="*/ 36 h 641"/>
                  <a:gd name="T4" fmla="*/ 57 w 479"/>
                  <a:gd name="T5" fmla="*/ 36 h 641"/>
                  <a:gd name="T6" fmla="*/ 14 w 479"/>
                  <a:gd name="T7" fmla="*/ 627 h 641"/>
                  <a:gd name="T8" fmla="*/ 406 w 479"/>
                  <a:gd name="T9" fmla="*/ 43 h 641"/>
                  <a:gd name="T10" fmla="*/ 392 w 479"/>
                  <a:gd name="T11" fmla="*/ 65 h 641"/>
                  <a:gd name="T12" fmla="*/ 406 w 479"/>
                  <a:gd name="T13" fmla="*/ 7 h 641"/>
                  <a:gd name="T14" fmla="*/ 479 w 479"/>
                  <a:gd name="T15" fmla="*/ 36 h 641"/>
                  <a:gd name="T16" fmla="*/ 244 w 479"/>
                  <a:gd name="T17" fmla="*/ 43 h 641"/>
                  <a:gd name="T18" fmla="*/ 266 w 479"/>
                  <a:gd name="T19" fmla="*/ 29 h 641"/>
                  <a:gd name="T20" fmla="*/ 237 w 479"/>
                  <a:gd name="T21" fmla="*/ 0 h 641"/>
                  <a:gd name="T22" fmla="*/ 237 w 479"/>
                  <a:gd name="T23" fmla="*/ 72 h 641"/>
                  <a:gd name="T24" fmla="*/ 190 w 479"/>
                  <a:gd name="T25" fmla="*/ 43 h 641"/>
                  <a:gd name="T26" fmla="*/ 212 w 479"/>
                  <a:gd name="T27" fmla="*/ 29 h 641"/>
                  <a:gd name="T28" fmla="*/ 183 w 479"/>
                  <a:gd name="T29" fmla="*/ 0 h 641"/>
                  <a:gd name="T30" fmla="*/ 183 w 479"/>
                  <a:gd name="T31" fmla="*/ 72 h 641"/>
                  <a:gd name="T32" fmla="*/ 135 w 479"/>
                  <a:gd name="T33" fmla="*/ 43 h 641"/>
                  <a:gd name="T34" fmla="*/ 157 w 479"/>
                  <a:gd name="T35" fmla="*/ 29 h 641"/>
                  <a:gd name="T36" fmla="*/ 128 w 479"/>
                  <a:gd name="T37" fmla="*/ 0 h 641"/>
                  <a:gd name="T38" fmla="*/ 128 w 479"/>
                  <a:gd name="T39" fmla="*/ 72 h 641"/>
                  <a:gd name="T40" fmla="*/ 81 w 479"/>
                  <a:gd name="T41" fmla="*/ 43 h 641"/>
                  <a:gd name="T42" fmla="*/ 103 w 479"/>
                  <a:gd name="T43" fmla="*/ 29 h 641"/>
                  <a:gd name="T44" fmla="*/ 74 w 479"/>
                  <a:gd name="T45" fmla="*/ 0 h 641"/>
                  <a:gd name="T46" fmla="*/ 74 w 479"/>
                  <a:gd name="T47" fmla="*/ 72 h 641"/>
                  <a:gd name="T48" fmla="*/ 352 w 479"/>
                  <a:gd name="T49" fmla="*/ 43 h 641"/>
                  <a:gd name="T50" fmla="*/ 374 w 479"/>
                  <a:gd name="T51" fmla="*/ 29 h 641"/>
                  <a:gd name="T52" fmla="*/ 345 w 479"/>
                  <a:gd name="T53" fmla="*/ 0 h 641"/>
                  <a:gd name="T54" fmla="*/ 345 w 479"/>
                  <a:gd name="T55" fmla="*/ 72 h 641"/>
                  <a:gd name="T56" fmla="*/ 298 w 479"/>
                  <a:gd name="T57" fmla="*/ 43 h 641"/>
                  <a:gd name="T58" fmla="*/ 320 w 479"/>
                  <a:gd name="T59" fmla="*/ 29 h 641"/>
                  <a:gd name="T60" fmla="*/ 291 w 479"/>
                  <a:gd name="T61" fmla="*/ 0 h 641"/>
                  <a:gd name="T62" fmla="*/ 291 w 479"/>
                  <a:gd name="T63" fmla="*/ 72 h 641"/>
                  <a:gd name="T64" fmla="*/ 73 w 479"/>
                  <a:gd name="T65" fmla="*/ 554 h 641"/>
                  <a:gd name="T66" fmla="*/ 406 w 479"/>
                  <a:gd name="T67" fmla="*/ 554 h 641"/>
                  <a:gd name="T68" fmla="*/ 80 w 479"/>
                  <a:gd name="T69" fmla="*/ 488 h 641"/>
                  <a:gd name="T70" fmla="*/ 399 w 479"/>
                  <a:gd name="T71" fmla="*/ 502 h 641"/>
                  <a:gd name="T72" fmla="*/ 399 w 479"/>
                  <a:gd name="T73" fmla="*/ 428 h 641"/>
                  <a:gd name="T74" fmla="*/ 80 w 479"/>
                  <a:gd name="T75" fmla="*/ 442 h 641"/>
                  <a:gd name="T76" fmla="*/ 399 w 479"/>
                  <a:gd name="T77" fmla="*/ 428 h 641"/>
                  <a:gd name="T78" fmla="*/ 73 w 479"/>
                  <a:gd name="T79" fmla="*/ 376 h 641"/>
                  <a:gd name="T80" fmla="*/ 406 w 479"/>
                  <a:gd name="T81" fmla="*/ 376 h 641"/>
                  <a:gd name="T82" fmla="*/ 80 w 479"/>
                  <a:gd name="T83" fmla="*/ 310 h 641"/>
                  <a:gd name="T84" fmla="*/ 399 w 479"/>
                  <a:gd name="T85" fmla="*/ 324 h 641"/>
                  <a:gd name="T86" fmla="*/ 399 w 479"/>
                  <a:gd name="T87" fmla="*/ 250 h 641"/>
                  <a:gd name="T88" fmla="*/ 80 w 479"/>
                  <a:gd name="T89" fmla="*/ 264 h 641"/>
                  <a:gd name="T90" fmla="*/ 399 w 479"/>
                  <a:gd name="T91" fmla="*/ 250 h 641"/>
                  <a:gd name="T92" fmla="*/ 73 w 479"/>
                  <a:gd name="T93" fmla="*/ 198 h 641"/>
                  <a:gd name="T94" fmla="*/ 406 w 479"/>
                  <a:gd name="T95" fmla="*/ 198 h 641"/>
                  <a:gd name="T96" fmla="*/ 80 w 479"/>
                  <a:gd name="T97" fmla="*/ 131 h 641"/>
                  <a:gd name="T98" fmla="*/ 399 w 479"/>
                  <a:gd name="T99" fmla="*/ 145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9" h="641">
                    <a:moveTo>
                      <a:pt x="479" y="36"/>
                    </a:moveTo>
                    <a:cubicBezTo>
                      <a:pt x="479" y="634"/>
                      <a:pt x="479" y="634"/>
                      <a:pt x="479" y="634"/>
                    </a:cubicBezTo>
                    <a:cubicBezTo>
                      <a:pt x="479" y="638"/>
                      <a:pt x="476" y="641"/>
                      <a:pt x="472" y="641"/>
                    </a:cubicBezTo>
                    <a:cubicBezTo>
                      <a:pt x="7" y="641"/>
                      <a:pt x="7" y="641"/>
                      <a:pt x="7" y="641"/>
                    </a:cubicBezTo>
                    <a:cubicBezTo>
                      <a:pt x="3" y="641"/>
                      <a:pt x="0" y="638"/>
                      <a:pt x="0" y="634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2"/>
                      <a:pt x="3" y="29"/>
                      <a:pt x="7" y="29"/>
                    </a:cubicBezTo>
                    <a:cubicBezTo>
                      <a:pt x="50" y="29"/>
                      <a:pt x="50" y="29"/>
                      <a:pt x="50" y="29"/>
                    </a:cubicBezTo>
                    <a:cubicBezTo>
                      <a:pt x="54" y="29"/>
                      <a:pt x="57" y="32"/>
                      <a:pt x="57" y="36"/>
                    </a:cubicBezTo>
                    <a:cubicBezTo>
                      <a:pt x="57" y="40"/>
                      <a:pt x="54" y="43"/>
                      <a:pt x="50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627"/>
                      <a:pt x="14" y="627"/>
                      <a:pt x="14" y="627"/>
                    </a:cubicBezTo>
                    <a:cubicBezTo>
                      <a:pt x="465" y="627"/>
                      <a:pt x="465" y="627"/>
                      <a:pt x="465" y="627"/>
                    </a:cubicBezTo>
                    <a:cubicBezTo>
                      <a:pt x="465" y="43"/>
                      <a:pt x="465" y="43"/>
                      <a:pt x="465" y="43"/>
                    </a:cubicBezTo>
                    <a:cubicBezTo>
                      <a:pt x="406" y="43"/>
                      <a:pt x="406" y="43"/>
                      <a:pt x="406" y="43"/>
                    </a:cubicBezTo>
                    <a:cubicBezTo>
                      <a:pt x="406" y="65"/>
                      <a:pt x="406" y="65"/>
                      <a:pt x="406" y="65"/>
                    </a:cubicBezTo>
                    <a:cubicBezTo>
                      <a:pt x="406" y="69"/>
                      <a:pt x="403" y="72"/>
                      <a:pt x="399" y="72"/>
                    </a:cubicBezTo>
                    <a:cubicBezTo>
                      <a:pt x="395" y="72"/>
                      <a:pt x="392" y="69"/>
                      <a:pt x="392" y="65"/>
                    </a:cubicBezTo>
                    <a:cubicBezTo>
                      <a:pt x="392" y="7"/>
                      <a:pt x="392" y="7"/>
                      <a:pt x="392" y="7"/>
                    </a:cubicBezTo>
                    <a:cubicBezTo>
                      <a:pt x="392" y="3"/>
                      <a:pt x="395" y="0"/>
                      <a:pt x="399" y="0"/>
                    </a:cubicBezTo>
                    <a:cubicBezTo>
                      <a:pt x="403" y="0"/>
                      <a:pt x="406" y="3"/>
                      <a:pt x="406" y="7"/>
                    </a:cubicBezTo>
                    <a:cubicBezTo>
                      <a:pt x="406" y="29"/>
                      <a:pt x="406" y="29"/>
                      <a:pt x="406" y="29"/>
                    </a:cubicBezTo>
                    <a:cubicBezTo>
                      <a:pt x="472" y="29"/>
                      <a:pt x="472" y="29"/>
                      <a:pt x="472" y="29"/>
                    </a:cubicBezTo>
                    <a:cubicBezTo>
                      <a:pt x="476" y="29"/>
                      <a:pt x="479" y="32"/>
                      <a:pt x="479" y="36"/>
                    </a:cubicBezTo>
                    <a:close/>
                    <a:moveTo>
                      <a:pt x="237" y="72"/>
                    </a:moveTo>
                    <a:cubicBezTo>
                      <a:pt x="241" y="72"/>
                      <a:pt x="244" y="69"/>
                      <a:pt x="244" y="65"/>
                    </a:cubicBezTo>
                    <a:cubicBezTo>
                      <a:pt x="244" y="43"/>
                      <a:pt x="244" y="43"/>
                      <a:pt x="244" y="43"/>
                    </a:cubicBezTo>
                    <a:cubicBezTo>
                      <a:pt x="266" y="43"/>
                      <a:pt x="266" y="43"/>
                      <a:pt x="266" y="43"/>
                    </a:cubicBezTo>
                    <a:cubicBezTo>
                      <a:pt x="269" y="43"/>
                      <a:pt x="273" y="40"/>
                      <a:pt x="273" y="36"/>
                    </a:cubicBezTo>
                    <a:cubicBezTo>
                      <a:pt x="273" y="32"/>
                      <a:pt x="269" y="29"/>
                      <a:pt x="266" y="29"/>
                    </a:cubicBezTo>
                    <a:cubicBezTo>
                      <a:pt x="244" y="29"/>
                      <a:pt x="244" y="29"/>
                      <a:pt x="244" y="29"/>
                    </a:cubicBezTo>
                    <a:cubicBezTo>
                      <a:pt x="244" y="7"/>
                      <a:pt x="244" y="7"/>
                      <a:pt x="244" y="7"/>
                    </a:cubicBezTo>
                    <a:cubicBezTo>
                      <a:pt x="244" y="3"/>
                      <a:pt x="241" y="0"/>
                      <a:pt x="237" y="0"/>
                    </a:cubicBezTo>
                    <a:cubicBezTo>
                      <a:pt x="233" y="0"/>
                      <a:pt x="230" y="3"/>
                      <a:pt x="230" y="7"/>
                    </a:cubicBezTo>
                    <a:cubicBezTo>
                      <a:pt x="230" y="65"/>
                      <a:pt x="230" y="65"/>
                      <a:pt x="230" y="65"/>
                    </a:cubicBezTo>
                    <a:cubicBezTo>
                      <a:pt x="230" y="69"/>
                      <a:pt x="233" y="72"/>
                      <a:pt x="237" y="72"/>
                    </a:cubicBezTo>
                    <a:close/>
                    <a:moveTo>
                      <a:pt x="183" y="72"/>
                    </a:moveTo>
                    <a:cubicBezTo>
                      <a:pt x="186" y="72"/>
                      <a:pt x="190" y="69"/>
                      <a:pt x="190" y="65"/>
                    </a:cubicBezTo>
                    <a:cubicBezTo>
                      <a:pt x="190" y="43"/>
                      <a:pt x="190" y="43"/>
                      <a:pt x="190" y="43"/>
                    </a:cubicBezTo>
                    <a:cubicBezTo>
                      <a:pt x="212" y="43"/>
                      <a:pt x="212" y="43"/>
                      <a:pt x="212" y="43"/>
                    </a:cubicBezTo>
                    <a:cubicBezTo>
                      <a:pt x="215" y="43"/>
                      <a:pt x="219" y="40"/>
                      <a:pt x="219" y="36"/>
                    </a:cubicBezTo>
                    <a:cubicBezTo>
                      <a:pt x="219" y="32"/>
                      <a:pt x="215" y="29"/>
                      <a:pt x="212" y="29"/>
                    </a:cubicBezTo>
                    <a:cubicBezTo>
                      <a:pt x="190" y="29"/>
                      <a:pt x="190" y="29"/>
                      <a:pt x="190" y="29"/>
                    </a:cubicBezTo>
                    <a:cubicBezTo>
                      <a:pt x="190" y="7"/>
                      <a:pt x="190" y="7"/>
                      <a:pt x="190" y="7"/>
                    </a:cubicBezTo>
                    <a:cubicBezTo>
                      <a:pt x="190" y="3"/>
                      <a:pt x="186" y="0"/>
                      <a:pt x="183" y="0"/>
                    </a:cubicBezTo>
                    <a:cubicBezTo>
                      <a:pt x="179" y="0"/>
                      <a:pt x="176" y="3"/>
                      <a:pt x="176" y="7"/>
                    </a:cubicBezTo>
                    <a:cubicBezTo>
                      <a:pt x="176" y="65"/>
                      <a:pt x="176" y="65"/>
                      <a:pt x="176" y="65"/>
                    </a:cubicBezTo>
                    <a:cubicBezTo>
                      <a:pt x="176" y="69"/>
                      <a:pt x="179" y="72"/>
                      <a:pt x="183" y="72"/>
                    </a:cubicBezTo>
                    <a:close/>
                    <a:moveTo>
                      <a:pt x="128" y="72"/>
                    </a:moveTo>
                    <a:cubicBezTo>
                      <a:pt x="132" y="72"/>
                      <a:pt x="135" y="69"/>
                      <a:pt x="135" y="65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61" y="43"/>
                      <a:pt x="164" y="40"/>
                      <a:pt x="164" y="36"/>
                    </a:cubicBezTo>
                    <a:cubicBezTo>
                      <a:pt x="164" y="32"/>
                      <a:pt x="161" y="29"/>
                      <a:pt x="157" y="29"/>
                    </a:cubicBezTo>
                    <a:cubicBezTo>
                      <a:pt x="135" y="29"/>
                      <a:pt x="135" y="29"/>
                      <a:pt x="135" y="29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5" y="3"/>
                      <a:pt x="132" y="0"/>
                      <a:pt x="128" y="0"/>
                    </a:cubicBezTo>
                    <a:cubicBezTo>
                      <a:pt x="125" y="0"/>
                      <a:pt x="121" y="3"/>
                      <a:pt x="121" y="7"/>
                    </a:cubicBezTo>
                    <a:cubicBezTo>
                      <a:pt x="121" y="65"/>
                      <a:pt x="121" y="65"/>
                      <a:pt x="121" y="65"/>
                    </a:cubicBezTo>
                    <a:cubicBezTo>
                      <a:pt x="121" y="69"/>
                      <a:pt x="125" y="72"/>
                      <a:pt x="128" y="72"/>
                    </a:cubicBezTo>
                    <a:close/>
                    <a:moveTo>
                      <a:pt x="74" y="72"/>
                    </a:moveTo>
                    <a:cubicBezTo>
                      <a:pt x="78" y="72"/>
                      <a:pt x="81" y="69"/>
                      <a:pt x="81" y="65"/>
                    </a:cubicBezTo>
                    <a:cubicBezTo>
                      <a:pt x="81" y="43"/>
                      <a:pt x="81" y="43"/>
                      <a:pt x="81" y="43"/>
                    </a:cubicBezTo>
                    <a:cubicBezTo>
                      <a:pt x="103" y="43"/>
                      <a:pt x="103" y="43"/>
                      <a:pt x="103" y="43"/>
                    </a:cubicBezTo>
                    <a:cubicBezTo>
                      <a:pt x="107" y="43"/>
                      <a:pt x="110" y="40"/>
                      <a:pt x="110" y="36"/>
                    </a:cubicBezTo>
                    <a:cubicBezTo>
                      <a:pt x="110" y="32"/>
                      <a:pt x="107" y="29"/>
                      <a:pt x="103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1" y="3"/>
                      <a:pt x="78" y="0"/>
                      <a:pt x="74" y="0"/>
                    </a:cubicBezTo>
                    <a:cubicBezTo>
                      <a:pt x="71" y="0"/>
                      <a:pt x="67" y="3"/>
                      <a:pt x="67" y="7"/>
                    </a:cubicBezTo>
                    <a:cubicBezTo>
                      <a:pt x="67" y="65"/>
                      <a:pt x="67" y="65"/>
                      <a:pt x="67" y="65"/>
                    </a:cubicBezTo>
                    <a:cubicBezTo>
                      <a:pt x="67" y="69"/>
                      <a:pt x="71" y="72"/>
                      <a:pt x="74" y="72"/>
                    </a:cubicBezTo>
                    <a:close/>
                    <a:moveTo>
                      <a:pt x="345" y="72"/>
                    </a:moveTo>
                    <a:cubicBezTo>
                      <a:pt x="349" y="72"/>
                      <a:pt x="352" y="69"/>
                      <a:pt x="352" y="65"/>
                    </a:cubicBezTo>
                    <a:cubicBezTo>
                      <a:pt x="352" y="43"/>
                      <a:pt x="352" y="43"/>
                      <a:pt x="352" y="43"/>
                    </a:cubicBezTo>
                    <a:cubicBezTo>
                      <a:pt x="374" y="43"/>
                      <a:pt x="374" y="43"/>
                      <a:pt x="374" y="43"/>
                    </a:cubicBezTo>
                    <a:cubicBezTo>
                      <a:pt x="378" y="43"/>
                      <a:pt x="381" y="40"/>
                      <a:pt x="381" y="36"/>
                    </a:cubicBezTo>
                    <a:cubicBezTo>
                      <a:pt x="381" y="32"/>
                      <a:pt x="378" y="29"/>
                      <a:pt x="374" y="29"/>
                    </a:cubicBezTo>
                    <a:cubicBezTo>
                      <a:pt x="352" y="29"/>
                      <a:pt x="352" y="29"/>
                      <a:pt x="352" y="29"/>
                    </a:cubicBezTo>
                    <a:cubicBezTo>
                      <a:pt x="352" y="7"/>
                      <a:pt x="352" y="7"/>
                      <a:pt x="352" y="7"/>
                    </a:cubicBezTo>
                    <a:cubicBezTo>
                      <a:pt x="352" y="3"/>
                      <a:pt x="349" y="0"/>
                      <a:pt x="345" y="0"/>
                    </a:cubicBezTo>
                    <a:cubicBezTo>
                      <a:pt x="341" y="0"/>
                      <a:pt x="338" y="3"/>
                      <a:pt x="338" y="7"/>
                    </a:cubicBezTo>
                    <a:cubicBezTo>
                      <a:pt x="338" y="65"/>
                      <a:pt x="338" y="65"/>
                      <a:pt x="338" y="65"/>
                    </a:cubicBezTo>
                    <a:cubicBezTo>
                      <a:pt x="338" y="69"/>
                      <a:pt x="341" y="72"/>
                      <a:pt x="345" y="72"/>
                    </a:cubicBezTo>
                    <a:close/>
                    <a:moveTo>
                      <a:pt x="291" y="72"/>
                    </a:moveTo>
                    <a:cubicBezTo>
                      <a:pt x="295" y="72"/>
                      <a:pt x="298" y="69"/>
                      <a:pt x="298" y="65"/>
                    </a:cubicBezTo>
                    <a:cubicBezTo>
                      <a:pt x="298" y="43"/>
                      <a:pt x="298" y="43"/>
                      <a:pt x="298" y="43"/>
                    </a:cubicBezTo>
                    <a:cubicBezTo>
                      <a:pt x="320" y="43"/>
                      <a:pt x="320" y="43"/>
                      <a:pt x="320" y="43"/>
                    </a:cubicBezTo>
                    <a:cubicBezTo>
                      <a:pt x="324" y="43"/>
                      <a:pt x="327" y="40"/>
                      <a:pt x="327" y="36"/>
                    </a:cubicBezTo>
                    <a:cubicBezTo>
                      <a:pt x="327" y="32"/>
                      <a:pt x="324" y="29"/>
                      <a:pt x="320" y="29"/>
                    </a:cubicBezTo>
                    <a:cubicBezTo>
                      <a:pt x="298" y="29"/>
                      <a:pt x="298" y="29"/>
                      <a:pt x="298" y="29"/>
                    </a:cubicBezTo>
                    <a:cubicBezTo>
                      <a:pt x="298" y="7"/>
                      <a:pt x="298" y="7"/>
                      <a:pt x="298" y="7"/>
                    </a:cubicBezTo>
                    <a:cubicBezTo>
                      <a:pt x="298" y="3"/>
                      <a:pt x="295" y="0"/>
                      <a:pt x="291" y="0"/>
                    </a:cubicBezTo>
                    <a:cubicBezTo>
                      <a:pt x="287" y="0"/>
                      <a:pt x="284" y="3"/>
                      <a:pt x="284" y="7"/>
                    </a:cubicBezTo>
                    <a:cubicBezTo>
                      <a:pt x="284" y="65"/>
                      <a:pt x="284" y="65"/>
                      <a:pt x="284" y="65"/>
                    </a:cubicBezTo>
                    <a:cubicBezTo>
                      <a:pt x="284" y="69"/>
                      <a:pt x="287" y="72"/>
                      <a:pt x="291" y="72"/>
                    </a:cubicBezTo>
                    <a:close/>
                    <a:moveTo>
                      <a:pt x="399" y="547"/>
                    </a:moveTo>
                    <a:cubicBezTo>
                      <a:pt x="80" y="547"/>
                      <a:pt x="80" y="547"/>
                      <a:pt x="80" y="547"/>
                    </a:cubicBezTo>
                    <a:cubicBezTo>
                      <a:pt x="76" y="547"/>
                      <a:pt x="73" y="550"/>
                      <a:pt x="73" y="554"/>
                    </a:cubicBezTo>
                    <a:cubicBezTo>
                      <a:pt x="73" y="558"/>
                      <a:pt x="76" y="561"/>
                      <a:pt x="80" y="561"/>
                    </a:cubicBezTo>
                    <a:cubicBezTo>
                      <a:pt x="399" y="561"/>
                      <a:pt x="399" y="561"/>
                      <a:pt x="399" y="561"/>
                    </a:cubicBezTo>
                    <a:cubicBezTo>
                      <a:pt x="403" y="561"/>
                      <a:pt x="406" y="558"/>
                      <a:pt x="406" y="554"/>
                    </a:cubicBezTo>
                    <a:cubicBezTo>
                      <a:pt x="406" y="550"/>
                      <a:pt x="403" y="547"/>
                      <a:pt x="399" y="547"/>
                    </a:cubicBezTo>
                    <a:close/>
                    <a:moveTo>
                      <a:pt x="399" y="488"/>
                    </a:moveTo>
                    <a:cubicBezTo>
                      <a:pt x="80" y="488"/>
                      <a:pt x="80" y="488"/>
                      <a:pt x="80" y="488"/>
                    </a:cubicBezTo>
                    <a:cubicBezTo>
                      <a:pt x="76" y="488"/>
                      <a:pt x="73" y="491"/>
                      <a:pt x="73" y="495"/>
                    </a:cubicBezTo>
                    <a:cubicBezTo>
                      <a:pt x="73" y="499"/>
                      <a:pt x="76" y="502"/>
                      <a:pt x="80" y="502"/>
                    </a:cubicBezTo>
                    <a:cubicBezTo>
                      <a:pt x="399" y="502"/>
                      <a:pt x="399" y="502"/>
                      <a:pt x="399" y="502"/>
                    </a:cubicBezTo>
                    <a:cubicBezTo>
                      <a:pt x="403" y="502"/>
                      <a:pt x="406" y="499"/>
                      <a:pt x="406" y="495"/>
                    </a:cubicBezTo>
                    <a:cubicBezTo>
                      <a:pt x="406" y="491"/>
                      <a:pt x="403" y="488"/>
                      <a:pt x="399" y="488"/>
                    </a:cubicBezTo>
                    <a:close/>
                    <a:moveTo>
                      <a:pt x="399" y="428"/>
                    </a:moveTo>
                    <a:cubicBezTo>
                      <a:pt x="80" y="428"/>
                      <a:pt x="80" y="428"/>
                      <a:pt x="80" y="428"/>
                    </a:cubicBezTo>
                    <a:cubicBezTo>
                      <a:pt x="76" y="428"/>
                      <a:pt x="73" y="431"/>
                      <a:pt x="73" y="435"/>
                    </a:cubicBezTo>
                    <a:cubicBezTo>
                      <a:pt x="73" y="439"/>
                      <a:pt x="76" y="442"/>
                      <a:pt x="80" y="442"/>
                    </a:cubicBezTo>
                    <a:cubicBezTo>
                      <a:pt x="399" y="442"/>
                      <a:pt x="399" y="442"/>
                      <a:pt x="399" y="442"/>
                    </a:cubicBezTo>
                    <a:cubicBezTo>
                      <a:pt x="403" y="442"/>
                      <a:pt x="406" y="439"/>
                      <a:pt x="406" y="435"/>
                    </a:cubicBezTo>
                    <a:cubicBezTo>
                      <a:pt x="406" y="431"/>
                      <a:pt x="403" y="428"/>
                      <a:pt x="399" y="428"/>
                    </a:cubicBezTo>
                    <a:close/>
                    <a:moveTo>
                      <a:pt x="399" y="369"/>
                    </a:moveTo>
                    <a:cubicBezTo>
                      <a:pt x="80" y="369"/>
                      <a:pt x="80" y="369"/>
                      <a:pt x="80" y="369"/>
                    </a:cubicBezTo>
                    <a:cubicBezTo>
                      <a:pt x="76" y="369"/>
                      <a:pt x="73" y="372"/>
                      <a:pt x="73" y="376"/>
                    </a:cubicBezTo>
                    <a:cubicBezTo>
                      <a:pt x="73" y="380"/>
                      <a:pt x="76" y="383"/>
                      <a:pt x="80" y="383"/>
                    </a:cubicBezTo>
                    <a:cubicBezTo>
                      <a:pt x="399" y="383"/>
                      <a:pt x="399" y="383"/>
                      <a:pt x="399" y="383"/>
                    </a:cubicBezTo>
                    <a:cubicBezTo>
                      <a:pt x="403" y="383"/>
                      <a:pt x="406" y="380"/>
                      <a:pt x="406" y="376"/>
                    </a:cubicBezTo>
                    <a:cubicBezTo>
                      <a:pt x="406" y="372"/>
                      <a:pt x="403" y="369"/>
                      <a:pt x="399" y="369"/>
                    </a:cubicBezTo>
                    <a:close/>
                    <a:moveTo>
                      <a:pt x="399" y="310"/>
                    </a:moveTo>
                    <a:cubicBezTo>
                      <a:pt x="80" y="310"/>
                      <a:pt x="80" y="310"/>
                      <a:pt x="80" y="310"/>
                    </a:cubicBezTo>
                    <a:cubicBezTo>
                      <a:pt x="76" y="310"/>
                      <a:pt x="73" y="313"/>
                      <a:pt x="73" y="317"/>
                    </a:cubicBezTo>
                    <a:cubicBezTo>
                      <a:pt x="73" y="320"/>
                      <a:pt x="76" y="324"/>
                      <a:pt x="80" y="324"/>
                    </a:cubicBezTo>
                    <a:cubicBezTo>
                      <a:pt x="399" y="324"/>
                      <a:pt x="399" y="324"/>
                      <a:pt x="399" y="324"/>
                    </a:cubicBezTo>
                    <a:cubicBezTo>
                      <a:pt x="403" y="324"/>
                      <a:pt x="406" y="320"/>
                      <a:pt x="406" y="317"/>
                    </a:cubicBezTo>
                    <a:cubicBezTo>
                      <a:pt x="406" y="313"/>
                      <a:pt x="403" y="310"/>
                      <a:pt x="399" y="310"/>
                    </a:cubicBezTo>
                    <a:close/>
                    <a:moveTo>
                      <a:pt x="399" y="250"/>
                    </a:moveTo>
                    <a:cubicBezTo>
                      <a:pt x="80" y="250"/>
                      <a:pt x="80" y="250"/>
                      <a:pt x="80" y="250"/>
                    </a:cubicBezTo>
                    <a:cubicBezTo>
                      <a:pt x="76" y="250"/>
                      <a:pt x="73" y="253"/>
                      <a:pt x="73" y="257"/>
                    </a:cubicBezTo>
                    <a:cubicBezTo>
                      <a:pt x="73" y="261"/>
                      <a:pt x="76" y="264"/>
                      <a:pt x="80" y="264"/>
                    </a:cubicBezTo>
                    <a:cubicBezTo>
                      <a:pt x="399" y="264"/>
                      <a:pt x="399" y="264"/>
                      <a:pt x="399" y="264"/>
                    </a:cubicBezTo>
                    <a:cubicBezTo>
                      <a:pt x="403" y="264"/>
                      <a:pt x="406" y="261"/>
                      <a:pt x="406" y="257"/>
                    </a:cubicBezTo>
                    <a:cubicBezTo>
                      <a:pt x="406" y="253"/>
                      <a:pt x="403" y="250"/>
                      <a:pt x="399" y="250"/>
                    </a:cubicBezTo>
                    <a:close/>
                    <a:moveTo>
                      <a:pt x="399" y="191"/>
                    </a:moveTo>
                    <a:cubicBezTo>
                      <a:pt x="80" y="191"/>
                      <a:pt x="80" y="191"/>
                      <a:pt x="80" y="191"/>
                    </a:cubicBezTo>
                    <a:cubicBezTo>
                      <a:pt x="76" y="191"/>
                      <a:pt x="73" y="194"/>
                      <a:pt x="73" y="198"/>
                    </a:cubicBezTo>
                    <a:cubicBezTo>
                      <a:pt x="73" y="202"/>
                      <a:pt x="76" y="205"/>
                      <a:pt x="80" y="205"/>
                    </a:cubicBezTo>
                    <a:cubicBezTo>
                      <a:pt x="399" y="205"/>
                      <a:pt x="399" y="205"/>
                      <a:pt x="399" y="205"/>
                    </a:cubicBezTo>
                    <a:cubicBezTo>
                      <a:pt x="403" y="205"/>
                      <a:pt x="406" y="202"/>
                      <a:pt x="406" y="198"/>
                    </a:cubicBezTo>
                    <a:cubicBezTo>
                      <a:pt x="406" y="194"/>
                      <a:pt x="403" y="191"/>
                      <a:pt x="399" y="191"/>
                    </a:cubicBezTo>
                    <a:close/>
                    <a:moveTo>
                      <a:pt x="399" y="131"/>
                    </a:moveTo>
                    <a:cubicBezTo>
                      <a:pt x="80" y="131"/>
                      <a:pt x="80" y="131"/>
                      <a:pt x="80" y="131"/>
                    </a:cubicBezTo>
                    <a:cubicBezTo>
                      <a:pt x="76" y="131"/>
                      <a:pt x="73" y="134"/>
                      <a:pt x="73" y="138"/>
                    </a:cubicBezTo>
                    <a:cubicBezTo>
                      <a:pt x="73" y="142"/>
                      <a:pt x="76" y="145"/>
                      <a:pt x="80" y="145"/>
                    </a:cubicBezTo>
                    <a:cubicBezTo>
                      <a:pt x="399" y="145"/>
                      <a:pt x="399" y="145"/>
                      <a:pt x="399" y="145"/>
                    </a:cubicBezTo>
                    <a:cubicBezTo>
                      <a:pt x="403" y="145"/>
                      <a:pt x="406" y="142"/>
                      <a:pt x="406" y="138"/>
                    </a:cubicBezTo>
                    <a:cubicBezTo>
                      <a:pt x="406" y="134"/>
                      <a:pt x="403" y="131"/>
                      <a:pt x="399" y="13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392" tIns="45696" rIns="91392" bIns="45696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/>
              </a:p>
            </p:txBody>
          </p:sp>
        </p:grpSp>
      </p:grpSp>
      <p:pic>
        <p:nvPicPr>
          <p:cNvPr id="1026" name="Picture 2" descr="Macchine virtuali di data science | Microsoft Azure">
            <a:extLst>
              <a:ext uri="{FF2B5EF4-FFF2-40B4-BE49-F238E27FC236}">
                <a16:creationId xmlns:a16="http://schemas.microsoft.com/office/drawing/2014/main" id="{FD022625-7495-4379-B4B5-B2B305187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146" y="3635657"/>
            <a:ext cx="3815554" cy="29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ining di modelli Python in Azure - Azure Architecture Center ...">
            <a:extLst>
              <a:ext uri="{FF2B5EF4-FFF2-40B4-BE49-F238E27FC236}">
                <a16:creationId xmlns:a16="http://schemas.microsoft.com/office/drawing/2014/main" id="{F7ADE7E3-7E68-492E-BFDF-732D06847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80" y="3682929"/>
            <a:ext cx="4041828" cy="303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93C8D4F-CF52-4D11-93A2-FCC45E3B3175}"/>
              </a:ext>
            </a:extLst>
          </p:cNvPr>
          <p:cNvGrpSpPr/>
          <p:nvPr/>
        </p:nvGrpSpPr>
        <p:grpSpPr>
          <a:xfrm>
            <a:off x="6501554" y="2912282"/>
            <a:ext cx="5449146" cy="516718"/>
            <a:chOff x="6541117" y="2836137"/>
            <a:chExt cx="5449146" cy="51671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2C18881-8A59-4101-9360-7F22C3DCBD3E}"/>
                </a:ext>
              </a:extLst>
            </p:cNvPr>
            <p:cNvGrpSpPr/>
            <p:nvPr/>
          </p:nvGrpSpPr>
          <p:grpSpPr>
            <a:xfrm>
              <a:off x="6541117" y="2851332"/>
              <a:ext cx="5198443" cy="501523"/>
              <a:chOff x="662042" y="4558653"/>
              <a:chExt cx="5201151" cy="50178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051440F-4DEB-4F30-B2BC-260D8A208A6D}"/>
                  </a:ext>
                </a:extLst>
              </p:cNvPr>
              <p:cNvSpPr/>
              <p:nvPr/>
            </p:nvSpPr>
            <p:spPr>
              <a:xfrm>
                <a:off x="905993" y="4558653"/>
                <a:ext cx="4957200" cy="501784"/>
              </a:xfrm>
              <a:prstGeom prst="rect">
                <a:avLst/>
              </a:prstGeom>
              <a:noFill/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1869" rtlCol="0" anchor="ctr" anchorCtr="0"/>
              <a:lstStyle/>
              <a:p>
                <a:endParaRPr lang="it-IT" sz="1399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726F20-2360-461A-92F2-46EE293F59EA}"/>
                  </a:ext>
                </a:extLst>
              </p:cNvPr>
              <p:cNvGrpSpPr/>
              <p:nvPr/>
            </p:nvGrpSpPr>
            <p:grpSpPr>
              <a:xfrm>
                <a:off x="662042" y="4575545"/>
                <a:ext cx="468000" cy="468000"/>
                <a:chOff x="662042" y="4575545"/>
                <a:chExt cx="468000" cy="4680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6A5A4F6-DD72-4C18-9E20-7EA95F74A6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662042" y="4575545"/>
                  <a:ext cx="468000" cy="468000"/>
                </a:xfrm>
                <a:prstGeom prst="ellipse">
                  <a:avLst/>
                </a:prstGeom>
                <a:solidFill>
                  <a:schemeClr val="bg2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endParaRPr lang="it-IT" sz="1199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 121">
                  <a:extLst>
                    <a:ext uri="{FF2B5EF4-FFF2-40B4-BE49-F238E27FC236}">
                      <a16:creationId xmlns:a16="http://schemas.microsoft.com/office/drawing/2014/main" id="{7CC3F0F2-73D4-492F-9817-AA027A48528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33866" y="4647545"/>
                  <a:ext cx="324353" cy="324000"/>
                </a:xfrm>
                <a:custGeom>
                  <a:avLst/>
                  <a:gdLst>
                    <a:gd name="T0" fmla="*/ 7 w 564"/>
                    <a:gd name="T1" fmla="*/ 564 h 564"/>
                    <a:gd name="T2" fmla="*/ 0 w 564"/>
                    <a:gd name="T3" fmla="*/ 7 h 564"/>
                    <a:gd name="T4" fmla="*/ 14 w 564"/>
                    <a:gd name="T5" fmla="*/ 7 h 564"/>
                    <a:gd name="T6" fmla="*/ 557 w 564"/>
                    <a:gd name="T7" fmla="*/ 550 h 564"/>
                    <a:gd name="T8" fmla="*/ 557 w 564"/>
                    <a:gd name="T9" fmla="*/ 564 h 564"/>
                    <a:gd name="T10" fmla="*/ 107 w 564"/>
                    <a:gd name="T11" fmla="*/ 373 h 564"/>
                    <a:gd name="T12" fmla="*/ 107 w 564"/>
                    <a:gd name="T13" fmla="*/ 456 h 564"/>
                    <a:gd name="T14" fmla="*/ 134 w 564"/>
                    <a:gd name="T15" fmla="*/ 414 h 564"/>
                    <a:gd name="T16" fmla="*/ 79 w 564"/>
                    <a:gd name="T17" fmla="*/ 414 h 564"/>
                    <a:gd name="T18" fmla="*/ 134 w 564"/>
                    <a:gd name="T19" fmla="*/ 414 h 564"/>
                    <a:gd name="T20" fmla="*/ 467 w 564"/>
                    <a:gd name="T21" fmla="*/ 289 h 564"/>
                    <a:gd name="T22" fmla="*/ 467 w 564"/>
                    <a:gd name="T23" fmla="*/ 373 h 564"/>
                    <a:gd name="T24" fmla="*/ 495 w 564"/>
                    <a:gd name="T25" fmla="*/ 331 h 564"/>
                    <a:gd name="T26" fmla="*/ 439 w 564"/>
                    <a:gd name="T27" fmla="*/ 331 h 564"/>
                    <a:gd name="T28" fmla="*/ 495 w 564"/>
                    <a:gd name="T29" fmla="*/ 331 h 564"/>
                    <a:gd name="T30" fmla="*/ 308 w 564"/>
                    <a:gd name="T31" fmla="*/ 92 h 564"/>
                    <a:gd name="T32" fmla="*/ 308 w 564"/>
                    <a:gd name="T33" fmla="*/ 175 h 564"/>
                    <a:gd name="T34" fmla="*/ 336 w 564"/>
                    <a:gd name="T35" fmla="*/ 134 h 564"/>
                    <a:gd name="T36" fmla="*/ 281 w 564"/>
                    <a:gd name="T37" fmla="*/ 134 h 564"/>
                    <a:gd name="T38" fmla="*/ 336 w 564"/>
                    <a:gd name="T39" fmla="*/ 134 h 564"/>
                    <a:gd name="T40" fmla="*/ 188 w 564"/>
                    <a:gd name="T41" fmla="*/ 338 h 564"/>
                    <a:gd name="T42" fmla="*/ 188 w 564"/>
                    <a:gd name="T43" fmla="*/ 421 h 564"/>
                    <a:gd name="T44" fmla="*/ 215 w 564"/>
                    <a:gd name="T45" fmla="*/ 380 h 564"/>
                    <a:gd name="T46" fmla="*/ 160 w 564"/>
                    <a:gd name="T47" fmla="*/ 380 h 564"/>
                    <a:gd name="T48" fmla="*/ 215 w 564"/>
                    <a:gd name="T49" fmla="*/ 380 h 564"/>
                    <a:gd name="T50" fmla="*/ 408 w 564"/>
                    <a:gd name="T51" fmla="*/ 39 h 564"/>
                    <a:gd name="T52" fmla="*/ 408 w 564"/>
                    <a:gd name="T53" fmla="*/ 122 h 564"/>
                    <a:gd name="T54" fmla="*/ 436 w 564"/>
                    <a:gd name="T55" fmla="*/ 80 h 564"/>
                    <a:gd name="T56" fmla="*/ 380 w 564"/>
                    <a:gd name="T57" fmla="*/ 80 h 564"/>
                    <a:gd name="T58" fmla="*/ 436 w 564"/>
                    <a:gd name="T59" fmla="*/ 80 h 564"/>
                    <a:gd name="T60" fmla="*/ 336 w 564"/>
                    <a:gd name="T61" fmla="*/ 307 h 564"/>
                    <a:gd name="T62" fmla="*/ 336 w 564"/>
                    <a:gd name="T63" fmla="*/ 452 h 564"/>
                    <a:gd name="T64" fmla="*/ 395 w 564"/>
                    <a:gd name="T65" fmla="*/ 380 h 564"/>
                    <a:gd name="T66" fmla="*/ 278 w 564"/>
                    <a:gd name="T67" fmla="*/ 380 h 564"/>
                    <a:gd name="T68" fmla="*/ 395 w 564"/>
                    <a:gd name="T69" fmla="*/ 380 h 564"/>
                    <a:gd name="T70" fmla="*/ 253 w 564"/>
                    <a:gd name="T71" fmla="*/ 172 h 564"/>
                    <a:gd name="T72" fmla="*/ 253 w 564"/>
                    <a:gd name="T73" fmla="*/ 317 h 564"/>
                    <a:gd name="T74" fmla="*/ 312 w 564"/>
                    <a:gd name="T75" fmla="*/ 245 h 564"/>
                    <a:gd name="T76" fmla="*/ 195 w 564"/>
                    <a:gd name="T77" fmla="*/ 245 h 564"/>
                    <a:gd name="T78" fmla="*/ 312 w 564"/>
                    <a:gd name="T79" fmla="*/ 245 h 564"/>
                    <a:gd name="T80" fmla="*/ 467 w 564"/>
                    <a:gd name="T81" fmla="*/ 127 h 564"/>
                    <a:gd name="T82" fmla="*/ 467 w 564"/>
                    <a:gd name="T83" fmla="*/ 272 h 564"/>
                    <a:gd name="T84" fmla="*/ 526 w 564"/>
                    <a:gd name="T85" fmla="*/ 199 h 564"/>
                    <a:gd name="T86" fmla="*/ 409 w 564"/>
                    <a:gd name="T87" fmla="*/ 199 h 564"/>
                    <a:gd name="T88" fmla="*/ 526 w 564"/>
                    <a:gd name="T89" fmla="*/ 199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564" h="564">
                      <a:moveTo>
                        <a:pt x="557" y="564"/>
                      </a:moveTo>
                      <a:cubicBezTo>
                        <a:pt x="7" y="564"/>
                        <a:pt x="7" y="564"/>
                        <a:pt x="7" y="564"/>
                      </a:cubicBezTo>
                      <a:cubicBezTo>
                        <a:pt x="3" y="564"/>
                        <a:pt x="0" y="561"/>
                        <a:pt x="0" y="557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1" y="0"/>
                        <a:pt x="14" y="3"/>
                        <a:pt x="14" y="7"/>
                      </a:cubicBezTo>
                      <a:cubicBezTo>
                        <a:pt x="14" y="550"/>
                        <a:pt x="14" y="550"/>
                        <a:pt x="14" y="550"/>
                      </a:cubicBezTo>
                      <a:cubicBezTo>
                        <a:pt x="557" y="550"/>
                        <a:pt x="557" y="550"/>
                        <a:pt x="557" y="550"/>
                      </a:cubicBezTo>
                      <a:cubicBezTo>
                        <a:pt x="561" y="550"/>
                        <a:pt x="564" y="553"/>
                        <a:pt x="564" y="557"/>
                      </a:cubicBezTo>
                      <a:cubicBezTo>
                        <a:pt x="564" y="561"/>
                        <a:pt x="561" y="564"/>
                        <a:pt x="557" y="564"/>
                      </a:cubicBezTo>
                      <a:close/>
                      <a:moveTo>
                        <a:pt x="148" y="414"/>
                      </a:moveTo>
                      <a:cubicBezTo>
                        <a:pt x="148" y="391"/>
                        <a:pt x="130" y="373"/>
                        <a:pt x="107" y="373"/>
                      </a:cubicBezTo>
                      <a:cubicBezTo>
                        <a:pt x="84" y="373"/>
                        <a:pt x="65" y="391"/>
                        <a:pt x="65" y="414"/>
                      </a:cubicBezTo>
                      <a:cubicBezTo>
                        <a:pt x="65" y="437"/>
                        <a:pt x="84" y="456"/>
                        <a:pt x="107" y="456"/>
                      </a:cubicBezTo>
                      <a:cubicBezTo>
                        <a:pt x="130" y="456"/>
                        <a:pt x="148" y="437"/>
                        <a:pt x="148" y="414"/>
                      </a:cubicBezTo>
                      <a:close/>
                      <a:moveTo>
                        <a:pt x="134" y="414"/>
                      </a:moveTo>
                      <a:cubicBezTo>
                        <a:pt x="134" y="430"/>
                        <a:pt x="122" y="442"/>
                        <a:pt x="107" y="442"/>
                      </a:cubicBezTo>
                      <a:cubicBezTo>
                        <a:pt x="91" y="442"/>
                        <a:pt x="79" y="430"/>
                        <a:pt x="79" y="414"/>
                      </a:cubicBezTo>
                      <a:cubicBezTo>
                        <a:pt x="79" y="399"/>
                        <a:pt x="91" y="387"/>
                        <a:pt x="107" y="387"/>
                      </a:cubicBezTo>
                      <a:cubicBezTo>
                        <a:pt x="122" y="387"/>
                        <a:pt x="134" y="399"/>
                        <a:pt x="134" y="414"/>
                      </a:cubicBezTo>
                      <a:close/>
                      <a:moveTo>
                        <a:pt x="509" y="331"/>
                      </a:moveTo>
                      <a:cubicBezTo>
                        <a:pt x="509" y="308"/>
                        <a:pt x="490" y="289"/>
                        <a:pt x="467" y="289"/>
                      </a:cubicBezTo>
                      <a:cubicBezTo>
                        <a:pt x="444" y="289"/>
                        <a:pt x="425" y="308"/>
                        <a:pt x="425" y="331"/>
                      </a:cubicBezTo>
                      <a:cubicBezTo>
                        <a:pt x="425" y="354"/>
                        <a:pt x="444" y="373"/>
                        <a:pt x="467" y="373"/>
                      </a:cubicBezTo>
                      <a:cubicBezTo>
                        <a:pt x="490" y="373"/>
                        <a:pt x="509" y="354"/>
                        <a:pt x="509" y="331"/>
                      </a:cubicBezTo>
                      <a:close/>
                      <a:moveTo>
                        <a:pt x="495" y="331"/>
                      </a:moveTo>
                      <a:cubicBezTo>
                        <a:pt x="495" y="346"/>
                        <a:pt x="482" y="359"/>
                        <a:pt x="467" y="359"/>
                      </a:cubicBezTo>
                      <a:cubicBezTo>
                        <a:pt x="452" y="359"/>
                        <a:pt x="439" y="346"/>
                        <a:pt x="439" y="331"/>
                      </a:cubicBezTo>
                      <a:cubicBezTo>
                        <a:pt x="439" y="316"/>
                        <a:pt x="452" y="303"/>
                        <a:pt x="467" y="303"/>
                      </a:cubicBezTo>
                      <a:cubicBezTo>
                        <a:pt x="482" y="303"/>
                        <a:pt x="495" y="316"/>
                        <a:pt x="495" y="331"/>
                      </a:cubicBezTo>
                      <a:close/>
                      <a:moveTo>
                        <a:pt x="350" y="134"/>
                      </a:moveTo>
                      <a:cubicBezTo>
                        <a:pt x="350" y="111"/>
                        <a:pt x="331" y="92"/>
                        <a:pt x="308" y="92"/>
                      </a:cubicBezTo>
                      <a:cubicBezTo>
                        <a:pt x="285" y="92"/>
                        <a:pt x="267" y="111"/>
                        <a:pt x="267" y="134"/>
                      </a:cubicBezTo>
                      <a:cubicBezTo>
                        <a:pt x="267" y="157"/>
                        <a:pt x="285" y="175"/>
                        <a:pt x="308" y="175"/>
                      </a:cubicBezTo>
                      <a:cubicBezTo>
                        <a:pt x="331" y="175"/>
                        <a:pt x="350" y="157"/>
                        <a:pt x="350" y="134"/>
                      </a:cubicBezTo>
                      <a:close/>
                      <a:moveTo>
                        <a:pt x="336" y="134"/>
                      </a:moveTo>
                      <a:cubicBezTo>
                        <a:pt x="336" y="149"/>
                        <a:pt x="324" y="161"/>
                        <a:pt x="308" y="161"/>
                      </a:cubicBezTo>
                      <a:cubicBezTo>
                        <a:pt x="293" y="161"/>
                        <a:pt x="281" y="149"/>
                        <a:pt x="281" y="134"/>
                      </a:cubicBezTo>
                      <a:cubicBezTo>
                        <a:pt x="281" y="118"/>
                        <a:pt x="293" y="106"/>
                        <a:pt x="308" y="106"/>
                      </a:cubicBezTo>
                      <a:cubicBezTo>
                        <a:pt x="324" y="106"/>
                        <a:pt x="336" y="118"/>
                        <a:pt x="336" y="134"/>
                      </a:cubicBezTo>
                      <a:close/>
                      <a:moveTo>
                        <a:pt x="229" y="380"/>
                      </a:moveTo>
                      <a:cubicBezTo>
                        <a:pt x="229" y="357"/>
                        <a:pt x="211" y="338"/>
                        <a:pt x="188" y="338"/>
                      </a:cubicBezTo>
                      <a:cubicBezTo>
                        <a:pt x="165" y="338"/>
                        <a:pt x="146" y="357"/>
                        <a:pt x="146" y="380"/>
                      </a:cubicBezTo>
                      <a:cubicBezTo>
                        <a:pt x="146" y="403"/>
                        <a:pt x="165" y="421"/>
                        <a:pt x="188" y="421"/>
                      </a:cubicBezTo>
                      <a:cubicBezTo>
                        <a:pt x="211" y="421"/>
                        <a:pt x="229" y="403"/>
                        <a:pt x="229" y="380"/>
                      </a:cubicBezTo>
                      <a:close/>
                      <a:moveTo>
                        <a:pt x="215" y="380"/>
                      </a:moveTo>
                      <a:cubicBezTo>
                        <a:pt x="215" y="395"/>
                        <a:pt x="203" y="407"/>
                        <a:pt x="188" y="407"/>
                      </a:cubicBezTo>
                      <a:cubicBezTo>
                        <a:pt x="172" y="407"/>
                        <a:pt x="160" y="395"/>
                        <a:pt x="160" y="380"/>
                      </a:cubicBezTo>
                      <a:cubicBezTo>
                        <a:pt x="160" y="364"/>
                        <a:pt x="172" y="352"/>
                        <a:pt x="188" y="352"/>
                      </a:cubicBezTo>
                      <a:cubicBezTo>
                        <a:pt x="203" y="352"/>
                        <a:pt x="215" y="364"/>
                        <a:pt x="215" y="380"/>
                      </a:cubicBezTo>
                      <a:close/>
                      <a:moveTo>
                        <a:pt x="450" y="80"/>
                      </a:moveTo>
                      <a:cubicBezTo>
                        <a:pt x="450" y="57"/>
                        <a:pt x="431" y="39"/>
                        <a:pt x="408" y="39"/>
                      </a:cubicBezTo>
                      <a:cubicBezTo>
                        <a:pt x="385" y="39"/>
                        <a:pt x="366" y="57"/>
                        <a:pt x="366" y="80"/>
                      </a:cubicBezTo>
                      <a:cubicBezTo>
                        <a:pt x="366" y="103"/>
                        <a:pt x="385" y="122"/>
                        <a:pt x="408" y="122"/>
                      </a:cubicBezTo>
                      <a:cubicBezTo>
                        <a:pt x="431" y="122"/>
                        <a:pt x="450" y="103"/>
                        <a:pt x="450" y="80"/>
                      </a:cubicBezTo>
                      <a:close/>
                      <a:moveTo>
                        <a:pt x="436" y="80"/>
                      </a:moveTo>
                      <a:cubicBezTo>
                        <a:pt x="436" y="96"/>
                        <a:pt x="423" y="108"/>
                        <a:pt x="408" y="108"/>
                      </a:cubicBezTo>
                      <a:cubicBezTo>
                        <a:pt x="393" y="108"/>
                        <a:pt x="380" y="96"/>
                        <a:pt x="380" y="80"/>
                      </a:cubicBezTo>
                      <a:cubicBezTo>
                        <a:pt x="380" y="65"/>
                        <a:pt x="393" y="53"/>
                        <a:pt x="408" y="53"/>
                      </a:cubicBezTo>
                      <a:cubicBezTo>
                        <a:pt x="423" y="53"/>
                        <a:pt x="436" y="65"/>
                        <a:pt x="436" y="80"/>
                      </a:cubicBezTo>
                      <a:close/>
                      <a:moveTo>
                        <a:pt x="409" y="380"/>
                      </a:moveTo>
                      <a:cubicBezTo>
                        <a:pt x="409" y="340"/>
                        <a:pt x="376" y="307"/>
                        <a:pt x="336" y="307"/>
                      </a:cubicBezTo>
                      <a:cubicBezTo>
                        <a:pt x="296" y="307"/>
                        <a:pt x="264" y="340"/>
                        <a:pt x="264" y="380"/>
                      </a:cubicBezTo>
                      <a:cubicBezTo>
                        <a:pt x="264" y="420"/>
                        <a:pt x="296" y="452"/>
                        <a:pt x="336" y="452"/>
                      </a:cubicBezTo>
                      <a:cubicBezTo>
                        <a:pt x="376" y="452"/>
                        <a:pt x="409" y="420"/>
                        <a:pt x="409" y="380"/>
                      </a:cubicBezTo>
                      <a:close/>
                      <a:moveTo>
                        <a:pt x="395" y="380"/>
                      </a:moveTo>
                      <a:cubicBezTo>
                        <a:pt x="395" y="412"/>
                        <a:pt x="369" y="438"/>
                        <a:pt x="336" y="438"/>
                      </a:cubicBezTo>
                      <a:cubicBezTo>
                        <a:pt x="304" y="438"/>
                        <a:pt x="278" y="412"/>
                        <a:pt x="278" y="380"/>
                      </a:cubicBezTo>
                      <a:cubicBezTo>
                        <a:pt x="278" y="347"/>
                        <a:pt x="304" y="321"/>
                        <a:pt x="336" y="321"/>
                      </a:cubicBezTo>
                      <a:cubicBezTo>
                        <a:pt x="369" y="321"/>
                        <a:pt x="395" y="347"/>
                        <a:pt x="395" y="380"/>
                      </a:cubicBezTo>
                      <a:close/>
                      <a:moveTo>
                        <a:pt x="326" y="245"/>
                      </a:moveTo>
                      <a:cubicBezTo>
                        <a:pt x="326" y="205"/>
                        <a:pt x="293" y="172"/>
                        <a:pt x="253" y="172"/>
                      </a:cubicBezTo>
                      <a:cubicBezTo>
                        <a:pt x="213" y="172"/>
                        <a:pt x="181" y="205"/>
                        <a:pt x="181" y="245"/>
                      </a:cubicBezTo>
                      <a:cubicBezTo>
                        <a:pt x="181" y="285"/>
                        <a:pt x="213" y="317"/>
                        <a:pt x="253" y="317"/>
                      </a:cubicBezTo>
                      <a:cubicBezTo>
                        <a:pt x="293" y="317"/>
                        <a:pt x="326" y="285"/>
                        <a:pt x="326" y="245"/>
                      </a:cubicBezTo>
                      <a:close/>
                      <a:moveTo>
                        <a:pt x="312" y="245"/>
                      </a:moveTo>
                      <a:cubicBezTo>
                        <a:pt x="312" y="277"/>
                        <a:pt x="285" y="303"/>
                        <a:pt x="253" y="303"/>
                      </a:cubicBezTo>
                      <a:cubicBezTo>
                        <a:pt x="221" y="303"/>
                        <a:pt x="195" y="277"/>
                        <a:pt x="195" y="245"/>
                      </a:cubicBezTo>
                      <a:cubicBezTo>
                        <a:pt x="195" y="212"/>
                        <a:pt x="221" y="186"/>
                        <a:pt x="253" y="186"/>
                      </a:cubicBezTo>
                      <a:cubicBezTo>
                        <a:pt x="285" y="186"/>
                        <a:pt x="312" y="212"/>
                        <a:pt x="312" y="245"/>
                      </a:cubicBezTo>
                      <a:close/>
                      <a:moveTo>
                        <a:pt x="540" y="199"/>
                      </a:moveTo>
                      <a:cubicBezTo>
                        <a:pt x="540" y="159"/>
                        <a:pt x="507" y="127"/>
                        <a:pt x="467" y="127"/>
                      </a:cubicBezTo>
                      <a:cubicBezTo>
                        <a:pt x="427" y="127"/>
                        <a:pt x="395" y="159"/>
                        <a:pt x="395" y="199"/>
                      </a:cubicBezTo>
                      <a:cubicBezTo>
                        <a:pt x="395" y="239"/>
                        <a:pt x="427" y="272"/>
                        <a:pt x="467" y="272"/>
                      </a:cubicBezTo>
                      <a:cubicBezTo>
                        <a:pt x="507" y="272"/>
                        <a:pt x="540" y="239"/>
                        <a:pt x="540" y="199"/>
                      </a:cubicBezTo>
                      <a:close/>
                      <a:moveTo>
                        <a:pt x="526" y="199"/>
                      </a:moveTo>
                      <a:cubicBezTo>
                        <a:pt x="526" y="231"/>
                        <a:pt x="499" y="258"/>
                        <a:pt x="467" y="258"/>
                      </a:cubicBezTo>
                      <a:cubicBezTo>
                        <a:pt x="435" y="258"/>
                        <a:pt x="409" y="231"/>
                        <a:pt x="409" y="199"/>
                      </a:cubicBezTo>
                      <a:cubicBezTo>
                        <a:pt x="409" y="167"/>
                        <a:pt x="435" y="141"/>
                        <a:pt x="467" y="141"/>
                      </a:cubicBezTo>
                      <a:cubicBezTo>
                        <a:pt x="499" y="141"/>
                        <a:pt x="526" y="167"/>
                        <a:pt x="526" y="199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392" tIns="45696" rIns="91392" bIns="45696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764"/>
                </a:p>
              </p:txBody>
            </p:sp>
          </p:grp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1D7E539-8BE1-4D84-8EA5-936824D93B8E}"/>
                </a:ext>
              </a:extLst>
            </p:cNvPr>
            <p:cNvSpPr/>
            <p:nvPr/>
          </p:nvSpPr>
          <p:spPr>
            <a:xfrm>
              <a:off x="6906663" y="2836137"/>
              <a:ext cx="5083600" cy="501523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869" rtlCol="0" anchor="ctr" anchorCtr="0"/>
            <a:lstStyle/>
            <a:p>
              <a:pPr algn="just"/>
              <a:r>
                <a:rPr lang="en-US" sz="1400" dirty="0">
                  <a:solidFill>
                    <a:schemeClr val="tx1"/>
                  </a:solidFill>
                </a:rPr>
                <a:t>Scale up your </a:t>
              </a:r>
              <a:r>
                <a:rPr lang="en-US" sz="1400" dirty="0" err="1">
                  <a:solidFill>
                    <a:schemeClr val="tx1"/>
                  </a:solidFill>
                </a:rPr>
                <a:t>Jupyter</a:t>
              </a:r>
              <a:r>
                <a:rPr lang="en-US" sz="1400" dirty="0">
                  <a:solidFill>
                    <a:schemeClr val="tx1"/>
                  </a:solidFill>
                </a:rPr>
                <a:t> Notebook on Azure Machine Learning Service or DVSM</a:t>
              </a:r>
              <a:endParaRPr lang="it-IT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574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8000" b="1" dirty="0"/>
              <a:t>Thank </a:t>
            </a:r>
            <a:r>
              <a:rPr lang="it-IT" sz="8000" b="1" dirty="0" err="1"/>
              <a:t>You</a:t>
            </a:r>
            <a:r>
              <a:rPr lang="it-IT" sz="8000" b="1" dirty="0"/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6A34C-3A5B-4C7A-961E-186CA0426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Interactive Computing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D8B12-7C50-4731-9C96-B691B3539D6E}"/>
              </a:ext>
            </a:extLst>
          </p:cNvPr>
          <p:cNvSpPr/>
          <p:nvPr/>
        </p:nvSpPr>
        <p:spPr>
          <a:xfrm>
            <a:off x="1318064" y="1240725"/>
            <a:ext cx="9555871" cy="953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99" dirty="0"/>
              <a:t>“The immediate exchange of input and output between a computer and the user”.</a:t>
            </a:r>
            <a:endParaRPr lang="it-IT" sz="2799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0932AA18-2B53-444A-9BA9-62790BFA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385" y="2455719"/>
            <a:ext cx="4950422" cy="63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DD340-6075-4BD4-AC7F-1F0105791353}"/>
              </a:ext>
            </a:extLst>
          </p:cNvPr>
          <p:cNvSpPr/>
          <p:nvPr/>
        </p:nvSpPr>
        <p:spPr>
          <a:xfrm>
            <a:off x="805320" y="3229555"/>
            <a:ext cx="11073501" cy="1891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9" dirty="0"/>
              <a:t>Provides a rich architecture for interactive computing with:</a:t>
            </a:r>
          </a:p>
          <a:p>
            <a:endParaRPr lang="en-US" sz="700" dirty="0"/>
          </a:p>
          <a:p>
            <a:pPr marL="285607" indent="-285607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dirty="0"/>
              <a:t>A Powerful interactive shell.</a:t>
            </a:r>
          </a:p>
          <a:p>
            <a:pPr marL="285607" indent="-285607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dirty="0"/>
              <a:t>A Kernel for </a:t>
            </a:r>
            <a:r>
              <a:rPr lang="en-US" sz="1799" dirty="0" err="1"/>
              <a:t>Jupyter</a:t>
            </a:r>
            <a:r>
              <a:rPr lang="en-US" sz="1799" dirty="0"/>
              <a:t>.</a:t>
            </a:r>
          </a:p>
          <a:p>
            <a:pPr marL="285607" indent="-285607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dirty="0"/>
              <a:t>Support for interactive data visualization and use of GUI toolkits.</a:t>
            </a:r>
          </a:p>
          <a:p>
            <a:pPr marL="285607" indent="-285607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dirty="0"/>
              <a:t>Flexible, embeddable interpreters to load into your own projects.</a:t>
            </a:r>
          </a:p>
          <a:p>
            <a:pPr marL="285607" indent="-285607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dirty="0"/>
              <a:t>Easy to use, high performance tools for parallel computing</a:t>
            </a:r>
            <a:r>
              <a:rPr lang="en-US" sz="1599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95BAF-870E-475C-BEC3-E9E33CA4B952}"/>
              </a:ext>
            </a:extLst>
          </p:cNvPr>
          <p:cNvSpPr/>
          <p:nvPr/>
        </p:nvSpPr>
        <p:spPr>
          <a:xfrm>
            <a:off x="805320" y="5224700"/>
            <a:ext cx="9712885" cy="922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07" indent="-285607" algn="just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b="1" dirty="0" err="1"/>
              <a:t>IPython</a:t>
            </a:r>
            <a:r>
              <a:rPr lang="en-US" sz="1799" b="1" dirty="0"/>
              <a:t> 3.x </a:t>
            </a:r>
            <a:r>
              <a:rPr lang="en-US" sz="1799" dirty="0"/>
              <a:t>was the monolithic release of </a:t>
            </a:r>
            <a:r>
              <a:rPr lang="en-US" sz="1799" dirty="0" err="1"/>
              <a:t>IPython</a:t>
            </a:r>
            <a:r>
              <a:rPr lang="en-US" sz="1799" dirty="0"/>
              <a:t>, containing the notebook server, </a:t>
            </a:r>
            <a:r>
              <a:rPr lang="en-US" sz="1799" dirty="0" err="1"/>
              <a:t>qtconsole</a:t>
            </a:r>
            <a:r>
              <a:rPr lang="en-US" sz="1799" dirty="0"/>
              <a:t>, etc.</a:t>
            </a:r>
          </a:p>
          <a:p>
            <a:pPr marL="285607" indent="-285607" algn="just">
              <a:buClr>
                <a:srgbClr val="0B78BD"/>
              </a:buClr>
              <a:buFont typeface="Wingdings" panose="05000000000000000000" pitchFamily="2" charset="2"/>
              <a:buChar char="§"/>
            </a:pPr>
            <a:r>
              <a:rPr lang="en-US" sz="1799" b="1" dirty="0" err="1"/>
              <a:t>IPython</a:t>
            </a:r>
            <a:r>
              <a:rPr lang="en-US" sz="1799" b="1" dirty="0"/>
              <a:t> 4.0 </a:t>
            </a:r>
            <a:r>
              <a:rPr lang="en-US" sz="1799" dirty="0"/>
              <a:t>is the language-agnostic parts of the project, the notebook format, message protocol, </a:t>
            </a:r>
            <a:r>
              <a:rPr lang="en-US" sz="1799" dirty="0" err="1"/>
              <a:t>qtconsole</a:t>
            </a:r>
            <a:r>
              <a:rPr lang="en-US" sz="1799" dirty="0"/>
              <a:t>, notebook web application, etc. have moved to new projects under the name </a:t>
            </a:r>
            <a:r>
              <a:rPr lang="en-US" sz="1799" dirty="0" err="1"/>
              <a:t>Jupyter</a:t>
            </a:r>
            <a:endParaRPr lang="it-IT" sz="1799" dirty="0"/>
          </a:p>
        </p:txBody>
      </p:sp>
    </p:spTree>
    <p:extLst>
      <p:ext uri="{BB962C8B-B14F-4D97-AF65-F5344CB8AC3E}">
        <p14:creationId xmlns:p14="http://schemas.microsoft.com/office/powerpoint/2010/main" val="3428909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026F8-F4B3-4E62-B114-129323A9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3943" rtl="0" eaLnBrk="1" latinLnBrk="0" hangingPunct="1">
              <a:defRPr lang="en-US" sz="800" kern="1200" smtClean="0">
                <a:solidFill>
                  <a:schemeClr val="bg1"/>
                </a:solidFill>
                <a:latin typeface="EYInterstate" panose="02000503020000020004" pitchFamily="2" charset="0"/>
                <a:ea typeface="+mn-ea"/>
                <a:cs typeface="+mn-cs"/>
              </a:defRPr>
            </a:lvl1pPr>
            <a:lvl2pPr marL="4569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3943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0914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7886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4857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1828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8800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5771" algn="l" defTabSz="913943" rtl="0" eaLnBrk="1" latinLnBrk="0" hangingPunct="1"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9166D130-B426-4A46-85E5-B0049A4DA5C7}" type="datetime3">
              <a:rPr lang="it-IT" smtClean="0"/>
              <a:pPr>
                <a:defRPr/>
              </a:pPr>
              <a:t>lug. ’20</a:t>
            </a:fld>
            <a:endParaRPr lang="en-IN" dirty="0">
              <a:solidFill>
                <a:srgbClr val="2E2E3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EDF49D-C9BA-403A-A113-C6B04F9E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Jupyter</a:t>
            </a:r>
            <a:r>
              <a:rPr lang="it-IT" dirty="0"/>
              <a:t> Architecture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0053CD-DD4C-46C3-A5F1-0FDF0CE927DD}"/>
              </a:ext>
            </a:extLst>
          </p:cNvPr>
          <p:cNvGrpSpPr/>
          <p:nvPr/>
        </p:nvGrpSpPr>
        <p:grpSpPr>
          <a:xfrm>
            <a:off x="532124" y="1992266"/>
            <a:ext cx="6700736" cy="3058285"/>
            <a:chOff x="532401" y="1991518"/>
            <a:chExt cx="6704226" cy="3059878"/>
          </a:xfrm>
        </p:grpSpPr>
        <p:pic>
          <p:nvPicPr>
            <p:cNvPr id="36866" name="Picture 2" descr="Jupyter Notebooks">
              <a:extLst>
                <a:ext uri="{FF2B5EF4-FFF2-40B4-BE49-F238E27FC236}">
                  <a16:creationId xmlns:a16="http://schemas.microsoft.com/office/drawing/2014/main" id="{9570CFBC-CB3C-496D-9A36-9158AE3635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606"/>
            <a:stretch/>
          </p:blipFill>
          <p:spPr bwMode="auto">
            <a:xfrm>
              <a:off x="532401" y="1991518"/>
              <a:ext cx="6704226" cy="3059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6F03B34-8053-49B9-8F27-FE21955FD6B3}"/>
                </a:ext>
              </a:extLst>
            </p:cNvPr>
            <p:cNvSpPr/>
            <p:nvPr/>
          </p:nvSpPr>
          <p:spPr>
            <a:xfrm>
              <a:off x="5992427" y="3521457"/>
              <a:ext cx="1244200" cy="713192"/>
            </a:xfrm>
            <a:prstGeom prst="rect">
              <a:avLst/>
            </a:prstGeom>
            <a:solidFill>
              <a:schemeClr val="tx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696" rIns="45696" rtlCol="0" anchor="t" anchorCtr="0"/>
            <a:lstStyle/>
            <a:p>
              <a:pPr marL="228486" indent="-228486" algn="ctr">
                <a:spcAft>
                  <a:spcPts val="600"/>
                </a:spcAft>
                <a:buClr>
                  <a:schemeClr val="accent2"/>
                </a:buClr>
                <a:buSzPct val="70000"/>
                <a:buFont typeface="Arial" pitchFamily="34" charset="0"/>
                <a:buChar char="►"/>
              </a:pPr>
              <a:endParaRPr lang="it-IT" sz="1399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6868" name="Picture 4">
            <a:extLst>
              <a:ext uri="{FF2B5EF4-FFF2-40B4-BE49-F238E27FC236}">
                <a16:creationId xmlns:a16="http://schemas.microsoft.com/office/drawing/2014/main" id="{76738D9C-E0F6-419F-92C1-E9DF8D66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802" y="1762836"/>
            <a:ext cx="3741376" cy="337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3B6E10-9C45-4809-8145-710D7E27C4E5}"/>
              </a:ext>
            </a:extLst>
          </p:cNvPr>
          <p:cNvSpPr/>
          <p:nvPr/>
        </p:nvSpPr>
        <p:spPr>
          <a:xfrm>
            <a:off x="2861450" y="1472972"/>
            <a:ext cx="6096000" cy="3537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5000"/>
              </a:lnSpc>
              <a:spcBef>
                <a:spcPct val="0"/>
              </a:spcBef>
              <a:defRPr/>
            </a:pPr>
            <a:r>
              <a:rPr lang="en-GB" sz="1999" b="1" dirty="0"/>
              <a:t>Highline Architecture</a:t>
            </a:r>
            <a:endParaRPr lang="en-GB" sz="1599" i="1" dirty="0">
              <a:latin typeface="EYInterstate Light"/>
              <a:cs typeface="Arial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29F4A4-C6DB-4B52-996F-FFD517539369}"/>
              </a:ext>
            </a:extLst>
          </p:cNvPr>
          <p:cNvSpPr/>
          <p:nvPr/>
        </p:nvSpPr>
        <p:spPr>
          <a:xfrm>
            <a:off x="8664962" y="1480027"/>
            <a:ext cx="6096000" cy="35375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85000"/>
              </a:lnSpc>
              <a:spcBef>
                <a:spcPct val="0"/>
              </a:spcBef>
              <a:defRPr/>
            </a:pPr>
            <a:r>
              <a:rPr lang="en-GB" sz="1999" b="1" dirty="0"/>
              <a:t>Kernel</a:t>
            </a:r>
            <a:r>
              <a:rPr lang="en-GB" sz="1799" b="1" dirty="0"/>
              <a:t> </a:t>
            </a:r>
            <a:endParaRPr lang="en-GB" sz="1399" i="1" dirty="0">
              <a:latin typeface="EYInterstate Light"/>
              <a:cs typeface="Arial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174D6D0-AFBB-4F45-B10E-6823BD66D07E}"/>
              </a:ext>
            </a:extLst>
          </p:cNvPr>
          <p:cNvSpPr/>
          <p:nvPr/>
        </p:nvSpPr>
        <p:spPr>
          <a:xfrm>
            <a:off x="532124" y="5578803"/>
            <a:ext cx="5606308" cy="3691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799" dirty="0">
                <a:hlinkClick r:id="rId5"/>
              </a:rPr>
              <a:t>https://github.com/jupyter/jupyter/wiki/Jupyter-kernels</a:t>
            </a:r>
            <a:endParaRPr lang="it-IT" sz="1799" dirty="0"/>
          </a:p>
        </p:txBody>
      </p:sp>
    </p:spTree>
    <p:extLst>
      <p:ext uri="{BB962C8B-B14F-4D97-AF65-F5344CB8AC3E}">
        <p14:creationId xmlns:p14="http://schemas.microsoft.com/office/powerpoint/2010/main" val="2361300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C336-9B05-4DBE-AC44-145CB9E53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ML.NET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05C80-DA01-4060-85B5-41921E3D71C5}"/>
              </a:ext>
            </a:extLst>
          </p:cNvPr>
          <p:cNvSpPr txBox="1"/>
          <p:nvPr/>
        </p:nvSpPr>
        <p:spPr>
          <a:xfrm>
            <a:off x="661182" y="1190101"/>
            <a:ext cx="106979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open source </a:t>
            </a:r>
            <a:r>
              <a:rPr lang="en-US" sz="2800" dirty="0"/>
              <a:t>and cross-platform machine learning framework</a:t>
            </a:r>
            <a:endParaRPr lang="it-IT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B97565-609D-44D9-9B13-53FE0B406F90}"/>
              </a:ext>
            </a:extLst>
          </p:cNvPr>
          <p:cNvSpPr txBox="1"/>
          <p:nvPr/>
        </p:nvSpPr>
        <p:spPr>
          <a:xfrm>
            <a:off x="715245" y="1924081"/>
            <a:ext cx="4284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Built for </a:t>
            </a:r>
            <a:r>
              <a:rPr lang="en-US" b="1" i="0" dirty="0">
                <a:solidFill>
                  <a:srgbClr val="212529"/>
                </a:solidFill>
                <a:effectLst/>
                <a:latin typeface="+mj-lt"/>
              </a:rPr>
              <a:t>.NET developers</a:t>
            </a: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, you can create custom </a:t>
            </a:r>
            <a:r>
              <a:rPr lang="en-US" b="1" i="0" dirty="0">
                <a:solidFill>
                  <a:srgbClr val="212529"/>
                </a:solidFill>
                <a:effectLst/>
                <a:latin typeface="+mj-lt"/>
              </a:rPr>
              <a:t>ML models</a:t>
            </a:r>
            <a:r>
              <a:rPr lang="en-US" b="0" i="0" dirty="0">
                <a:solidFill>
                  <a:srgbClr val="212529"/>
                </a:solidFill>
                <a:effectLst/>
                <a:latin typeface="+mj-lt"/>
              </a:rPr>
              <a:t> using C# or F# without having to leave the .NET ecosystem.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1AACBA-0E17-494E-8E0F-486FD075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147" y="1924081"/>
            <a:ext cx="6305550" cy="61531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DCB1E3-7F57-4AA2-A2DE-3EADBB797756}"/>
              </a:ext>
            </a:extLst>
          </p:cNvPr>
          <p:cNvSpPr txBox="1"/>
          <p:nvPr/>
        </p:nvSpPr>
        <p:spPr>
          <a:xfrm>
            <a:off x="715245" y="3030023"/>
            <a:ext cx="4284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ML.NET 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offers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+mj-lt"/>
              </a:rPr>
              <a:t>AutoML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 and productive tools to help you easily build, train, and deploy high-quality custom ML models.</a:t>
            </a:r>
            <a:endParaRPr lang="it-IT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95E6B6-A0A4-4829-8828-C7A5A28D8EE5}"/>
              </a:ext>
            </a:extLst>
          </p:cNvPr>
          <p:cNvSpPr txBox="1"/>
          <p:nvPr/>
        </p:nvSpPr>
        <p:spPr>
          <a:xfrm>
            <a:off x="715245" y="4135965"/>
            <a:ext cx="428430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ML.NET 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has been designed as an extensible platform so that you can consume other popular ML frameworks (</a:t>
            </a:r>
            <a:r>
              <a:rPr lang="en-US" b="1" i="0" dirty="0">
                <a:solidFill>
                  <a:srgbClr val="222222"/>
                </a:solidFill>
                <a:effectLst/>
                <a:latin typeface="+mj-lt"/>
              </a:rPr>
              <a:t>TensorFlow, ONNX, Infer.NET, and more</a:t>
            </a:r>
            <a:r>
              <a:rPr lang="en-US" b="0" i="0" dirty="0">
                <a:solidFill>
                  <a:srgbClr val="222222"/>
                </a:solidFill>
                <a:effectLst/>
                <a:latin typeface="+mj-lt"/>
              </a:rPr>
              <a:t>) and have access to even more machine learning scenarios, like image classification, object detection, and more. 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30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783B-F02A-4217-AFD5-1A2AD42F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ML.NET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FEE41-6CC8-4100-A71A-B6A5581FD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25" y="1748972"/>
            <a:ext cx="11565228" cy="336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4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76D8-88F3-461C-8F3A-3AA20D3F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C# - </a:t>
            </a:r>
            <a:r>
              <a:rPr lang="it-IT" dirty="0" err="1"/>
              <a:t>.Net</a:t>
            </a:r>
            <a:r>
              <a:rPr lang="it-IT" dirty="0"/>
              <a:t> Notebook- Preview 1 – November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7641B-AB92-4770-831B-BCD2554BC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t="15488" r="9394" b="17306"/>
          <a:stretch/>
        </p:blipFill>
        <p:spPr>
          <a:xfrm>
            <a:off x="134096" y="979341"/>
            <a:ext cx="6891227" cy="36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A1CA33-6612-42D9-8324-D6073C62F7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7" t="10745" r="14597" b="19612"/>
          <a:stretch/>
        </p:blipFill>
        <p:spPr>
          <a:xfrm>
            <a:off x="4375505" y="2164750"/>
            <a:ext cx="6322087" cy="3968825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A096005-F607-44FB-90CE-DADFC820B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6" y="4729437"/>
            <a:ext cx="356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anaconda3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D092E1A-2A21-43C5-995A-04BCDBB27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6" y="5200913"/>
            <a:ext cx="356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dotnet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tool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-g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dotnet-try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4E7B171-69E0-44C7-87E0-392510C6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416" y="5672389"/>
            <a:ext cx="356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dotnet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try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jupyter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AB9283-6872-417F-A36E-35A684AD1B56}"/>
              </a:ext>
            </a:extLst>
          </p:cNvPr>
          <p:cNvSpPr/>
          <p:nvPr/>
        </p:nvSpPr>
        <p:spPr>
          <a:xfrm>
            <a:off x="550416" y="6172109"/>
            <a:ext cx="98207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https://devblogs.microsoft.com/dotnet/net-core-with-juypter-notebooks-is-here-preview-1/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E24B0C-DDA9-4C98-9E8B-F0802590C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01" y="4339609"/>
            <a:ext cx="3564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.Net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Core 3.0 SDK </a:t>
            </a:r>
          </a:p>
        </p:txBody>
      </p:sp>
    </p:spTree>
    <p:extLst>
      <p:ext uri="{BB962C8B-B14F-4D97-AF65-F5344CB8AC3E}">
        <p14:creationId xmlns:p14="http://schemas.microsoft.com/office/powerpoint/2010/main" val="410385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76D8-88F3-461C-8F3A-3AA20D3FE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C# - </a:t>
            </a:r>
            <a:r>
              <a:rPr lang="it-IT" dirty="0" err="1"/>
              <a:t>.Net</a:t>
            </a:r>
            <a:r>
              <a:rPr lang="it-IT" dirty="0"/>
              <a:t> Notebook – Preview 2 – </a:t>
            </a:r>
            <a:r>
              <a:rPr lang="it-IT" dirty="0" err="1"/>
              <a:t>February</a:t>
            </a:r>
            <a:r>
              <a:rPr lang="it-IT" dirty="0"/>
              <a:t> 2020 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A096005-F607-44FB-90CE-DADFC820B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7" y="4235959"/>
            <a:ext cx="342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anaconda3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D092E1A-2A21-43C5-995A-04BCDBB27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6" y="4626605"/>
            <a:ext cx="342000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</a:t>
            </a:r>
            <a:r>
              <a:rPr lang="it-IT" altLang="it-IT" sz="1600" b="1" dirty="0" err="1"/>
              <a:t>dotnet</a:t>
            </a:r>
            <a:r>
              <a:rPr lang="it-IT" altLang="it-IT" sz="1600" b="1" dirty="0"/>
              <a:t> tool </a:t>
            </a:r>
            <a:r>
              <a:rPr lang="it-IT" altLang="it-IT" sz="1600" b="1" dirty="0" err="1"/>
              <a:t>install</a:t>
            </a:r>
            <a:r>
              <a:rPr lang="it-IT" altLang="it-IT" sz="1600" b="1" dirty="0"/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sz="1600" b="1" dirty="0"/>
              <a:t>--global </a:t>
            </a:r>
            <a:r>
              <a:rPr lang="it-IT" altLang="it-IT" sz="1600" b="1" dirty="0" err="1"/>
              <a:t>Microsoft.dotnet</a:t>
            </a:r>
            <a:r>
              <a:rPr lang="it-IT" altLang="it-IT" sz="1600" b="1" dirty="0"/>
              <a:t>-interactive</a:t>
            </a:r>
            <a:r>
              <a:rPr lang="it-IT" altLang="it-IT" sz="1200" b="1" dirty="0"/>
              <a:t> </a:t>
            </a:r>
            <a:endParaRPr lang="it-IT" altLang="it-IT" sz="3600" b="1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412D7C0-2114-44C8-A6FC-AEF9AEE78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7" y="3845313"/>
            <a:ext cx="342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.Net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Core 3.1 SDK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5117A5-A9EB-420B-8004-A08F6FCD3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18" y="2030091"/>
            <a:ext cx="6775832" cy="4461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20424-995E-494F-9D5C-94A253D74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16" y="1255973"/>
            <a:ext cx="6096000" cy="1778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F6AD950-1B17-4C75-AE73-2FDD33BA3ACB}"/>
              </a:ext>
            </a:extLst>
          </p:cNvPr>
          <p:cNvSpPr/>
          <p:nvPr/>
        </p:nvSpPr>
        <p:spPr>
          <a:xfrm>
            <a:off x="550416" y="6172109"/>
            <a:ext cx="9318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/>
              <a:t>https://devblogs.microsoft.com/dotnet/net-interactive-is-here-net-notebooks-preview-2/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A5D3A20-F659-4E42-91BE-4BDB70DD82EB}"/>
              </a:ext>
            </a:extLst>
          </p:cNvPr>
          <p:cNvSpPr/>
          <p:nvPr/>
        </p:nvSpPr>
        <p:spPr>
          <a:xfrm>
            <a:off x="5690585" y="2246094"/>
            <a:ext cx="781235" cy="7949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897A42B4-34FE-419E-A369-40D073410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566" y="5263473"/>
            <a:ext cx="3420000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600" b="1" dirty="0"/>
              <a:t>&gt;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dotnet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interactive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jupyter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install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4303084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1490</TotalTime>
  <Words>1215</Words>
  <Application>Microsoft Office PowerPoint</Application>
  <PresentationFormat>Widescreen</PresentationFormat>
  <Paragraphs>140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Arial</vt:lpstr>
      <vt:lpstr>Calibri</vt:lpstr>
      <vt:lpstr>Calibri Light</vt:lpstr>
      <vt:lpstr>EYInterstate</vt:lpstr>
      <vt:lpstr>EYInterstate Light</vt:lpstr>
      <vt:lpstr>Segoe UI</vt:lpstr>
      <vt:lpstr>Wingdings</vt:lpstr>
      <vt:lpstr>1_Tema di Office</vt:lpstr>
      <vt:lpstr>4_Tema di Office</vt:lpstr>
      <vt:lpstr>3_Tema di Office</vt:lpstr>
      <vt:lpstr>2_Tema di Office</vt:lpstr>
      <vt:lpstr>Personalizza struttura</vt:lpstr>
      <vt:lpstr>PowerPoint Presentation</vt:lpstr>
      <vt:lpstr>PowerPoint Presentation</vt:lpstr>
      <vt:lpstr>ML : Starting with Jupyter</vt:lpstr>
      <vt:lpstr>Interactive Computing</vt:lpstr>
      <vt:lpstr>Jupyter Architecture</vt:lpstr>
      <vt:lpstr>ML.NET</vt:lpstr>
      <vt:lpstr>ML.NET</vt:lpstr>
      <vt:lpstr>C# - .Net Notebook- Preview 1 – November 2019</vt:lpstr>
      <vt:lpstr>C# - .Net Notebook – Preview 2 – February 2020 </vt:lpstr>
      <vt:lpstr>Try Jupyter for Free</vt:lpstr>
      <vt:lpstr>PowerPoint Presentation</vt:lpstr>
      <vt:lpstr>Heatmap</vt:lpstr>
      <vt:lpstr>Folium</vt:lpstr>
      <vt:lpstr>ipywidgets</vt:lpstr>
      <vt:lpstr>Voila</vt:lpstr>
      <vt:lpstr>Dataset COVID 19</vt:lpstr>
      <vt:lpstr>Metrics to Manage COVID-19</vt:lpstr>
      <vt:lpstr>https://bit.ly/build2020-covid</vt:lpstr>
      <vt:lpstr>DEMO – DASHBOARD COVID</vt:lpstr>
      <vt:lpstr>PowerPoint Presentation</vt:lpstr>
      <vt:lpstr>Contagion Trend- Italy</vt:lpstr>
      <vt:lpstr>Probability Trend of Rt value – 7 Days</vt:lpstr>
      <vt:lpstr>Rt Trend with Highest-Density-Interval – 19 May</vt:lpstr>
      <vt:lpstr>Rt Trend with Highest-Density-Interval – 11 June</vt:lpstr>
      <vt:lpstr>Rt Trend with Highest-Density-Interval – 14 July</vt:lpstr>
      <vt:lpstr>DEMO – .NET Nootebook &amp; ML.Net</vt:lpstr>
      <vt:lpstr>Part - 1</vt:lpstr>
      <vt:lpstr>Question Time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Congiu Luca</dc:creator>
  <cp:lastModifiedBy>antimo musone</cp:lastModifiedBy>
  <cp:revision>42</cp:revision>
  <dcterms:created xsi:type="dcterms:W3CDTF">2019-05-12T19:24:58Z</dcterms:created>
  <dcterms:modified xsi:type="dcterms:W3CDTF">2020-07-14T09:02:45Z</dcterms:modified>
</cp:coreProperties>
</file>